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8" r:id="rId2"/>
    <p:sldId id="348" r:id="rId3"/>
    <p:sldId id="349" r:id="rId4"/>
    <p:sldId id="361" r:id="rId5"/>
    <p:sldId id="350" r:id="rId6"/>
    <p:sldId id="351" r:id="rId7"/>
    <p:sldId id="352" r:id="rId8"/>
    <p:sldId id="353" r:id="rId9"/>
    <p:sldId id="354" r:id="rId10"/>
    <p:sldId id="355" r:id="rId11"/>
    <p:sldId id="356" r:id="rId12"/>
    <p:sldId id="357" r:id="rId13"/>
    <p:sldId id="358" r:id="rId14"/>
    <p:sldId id="359" r:id="rId15"/>
    <p:sldId id="362" r:id="rId16"/>
    <p:sldId id="360" r:id="rId1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aşlıksız Bölüm" id="{BFBC0943-A461-49F6-BE68-D58D20678713}">
          <p14:sldIdLst>
            <p14:sldId id="258"/>
            <p14:sldId id="348"/>
            <p14:sldId id="349"/>
            <p14:sldId id="361"/>
            <p14:sldId id="350"/>
            <p14:sldId id="351"/>
            <p14:sldId id="352"/>
            <p14:sldId id="353"/>
            <p14:sldId id="354"/>
            <p14:sldId id="355"/>
            <p14:sldId id="356"/>
            <p14:sldId id="357"/>
            <p14:sldId id="358"/>
            <p14:sldId id="359"/>
            <p14:sldId id="362"/>
            <p14:sldId id="36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06" d="100"/>
          <a:sy n="106" d="100"/>
        </p:scale>
        <p:origin x="163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369C73-9516-4CB9-88DC-A62F7009AA77}" type="datetimeFigureOut">
              <a:rPr lang="tr-TR" smtClean="0"/>
              <a:t>17.02.2020</a:t>
            </a:fld>
            <a:endParaRPr lang="tr-T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3E9B52-B296-4890-8784-DE99E9CBF2A8}" type="slidenum">
              <a:rPr lang="tr-TR" smtClean="0"/>
              <a:t>‹#›</a:t>
            </a:fld>
            <a:endParaRPr lang="tr-TR"/>
          </a:p>
        </p:txBody>
      </p:sp>
    </p:spTree>
    <p:extLst>
      <p:ext uri="{BB962C8B-B14F-4D97-AF65-F5344CB8AC3E}">
        <p14:creationId xmlns:p14="http://schemas.microsoft.com/office/powerpoint/2010/main" val="3868058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C3E9B52-B296-4890-8784-DE99E9CBF2A8}" type="slidenum">
              <a:rPr lang="tr-TR" smtClean="0"/>
              <a:t>1</a:t>
            </a:fld>
            <a:endParaRPr lang="tr-TR"/>
          </a:p>
        </p:txBody>
      </p:sp>
    </p:spTree>
    <p:extLst>
      <p:ext uri="{BB962C8B-B14F-4D97-AF65-F5344CB8AC3E}">
        <p14:creationId xmlns:p14="http://schemas.microsoft.com/office/powerpoint/2010/main" val="10620270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A640B5D-906A-467E-BC98-96C62AE9C024}" type="datetimeFigureOut">
              <a:rPr lang="tr-TR" smtClean="0"/>
              <a:t>17.02.2020</a:t>
            </a:fld>
            <a:endParaRPr lang="tr-T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tr-T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F59C23C0-FB68-44F9-BCA2-4CF9F2D6C6C1}" type="slidenum">
              <a:rPr lang="tr-TR" smtClean="0"/>
              <a:t>‹#›</a:t>
            </a:fld>
            <a:endParaRPr lang="tr-TR"/>
          </a:p>
        </p:txBody>
      </p:sp>
    </p:spTree>
    <p:extLst>
      <p:ext uri="{BB962C8B-B14F-4D97-AF65-F5344CB8AC3E}">
        <p14:creationId xmlns:p14="http://schemas.microsoft.com/office/powerpoint/2010/main" val="14667249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A640B5D-906A-467E-BC98-96C62AE9C024}" type="datetimeFigureOut">
              <a:rPr lang="tr-TR" smtClean="0"/>
              <a:t>17.02.2020</a:t>
            </a:fld>
            <a:endParaRPr lang="tr-T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tr-T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F59C23C0-FB68-44F9-BCA2-4CF9F2D6C6C1}" type="slidenum">
              <a:rPr lang="tr-TR" smtClean="0"/>
              <a:t>‹#›</a:t>
            </a:fld>
            <a:endParaRPr lang="tr-TR"/>
          </a:p>
        </p:txBody>
      </p:sp>
    </p:spTree>
    <p:extLst>
      <p:ext uri="{BB962C8B-B14F-4D97-AF65-F5344CB8AC3E}">
        <p14:creationId xmlns:p14="http://schemas.microsoft.com/office/powerpoint/2010/main" val="264487982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A640B5D-906A-467E-BC98-96C62AE9C024}" type="datetimeFigureOut">
              <a:rPr lang="tr-TR" smtClean="0"/>
              <a:t>17.02.2020</a:t>
            </a:fld>
            <a:endParaRPr lang="tr-T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tr-T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F59C23C0-FB68-44F9-BCA2-4CF9F2D6C6C1}" type="slidenum">
              <a:rPr lang="tr-TR" smtClean="0"/>
              <a:t>‹#›</a:t>
            </a:fld>
            <a:endParaRPr lang="tr-TR"/>
          </a:p>
        </p:txBody>
      </p:sp>
    </p:spTree>
    <p:extLst>
      <p:ext uri="{BB962C8B-B14F-4D97-AF65-F5344CB8AC3E}">
        <p14:creationId xmlns:p14="http://schemas.microsoft.com/office/powerpoint/2010/main" val="150730092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3A640B5D-906A-467E-BC98-96C62AE9C024}" type="datetimeFigureOut">
              <a:rPr lang="tr-TR" smtClean="0"/>
              <a:t>17.02.2020</a:t>
            </a:fld>
            <a:endParaRPr lang="tr-T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tr-TR"/>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F59C23C0-FB68-44F9-BCA2-4CF9F2D6C6C1}" type="slidenum">
              <a:rPr lang="tr-TR" smtClean="0"/>
              <a:t>‹#›</a:t>
            </a:fld>
            <a:endParaRPr lang="tr-TR"/>
          </a:p>
        </p:txBody>
      </p:sp>
    </p:spTree>
    <p:extLst>
      <p:ext uri="{BB962C8B-B14F-4D97-AF65-F5344CB8AC3E}">
        <p14:creationId xmlns:p14="http://schemas.microsoft.com/office/powerpoint/2010/main" val="2319422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3A640B5D-906A-467E-BC98-96C62AE9C024}" type="datetimeFigureOut">
              <a:rPr lang="tr-TR" smtClean="0"/>
              <a:t>17.02.2020</a:t>
            </a:fld>
            <a:endParaRPr lang="tr-T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tr-TR"/>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F59C23C0-FB68-44F9-BCA2-4CF9F2D6C6C1}" type="slidenum">
              <a:rPr lang="tr-TR" smtClean="0"/>
              <a:t>‹#›</a:t>
            </a:fld>
            <a:endParaRPr lang="tr-TR"/>
          </a:p>
        </p:txBody>
      </p:sp>
    </p:spTree>
    <p:extLst>
      <p:ext uri="{BB962C8B-B14F-4D97-AF65-F5344CB8AC3E}">
        <p14:creationId xmlns:p14="http://schemas.microsoft.com/office/powerpoint/2010/main" val="3754857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3A640B5D-906A-467E-BC98-96C62AE9C024}" type="datetimeFigureOut">
              <a:rPr lang="tr-TR" smtClean="0"/>
              <a:t>17.02.2020</a:t>
            </a:fld>
            <a:endParaRPr lang="tr-T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tr-TR"/>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F59C23C0-FB68-44F9-BCA2-4CF9F2D6C6C1}" type="slidenum">
              <a:rPr lang="tr-TR" smtClean="0"/>
              <a:t>‹#›</a:t>
            </a:fld>
            <a:endParaRPr lang="tr-TR"/>
          </a:p>
        </p:txBody>
      </p:sp>
    </p:spTree>
    <p:extLst>
      <p:ext uri="{BB962C8B-B14F-4D97-AF65-F5344CB8AC3E}">
        <p14:creationId xmlns:p14="http://schemas.microsoft.com/office/powerpoint/2010/main" val="2117022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3A640B5D-906A-467E-BC98-96C62AE9C024}" type="datetimeFigureOut">
              <a:rPr lang="tr-TR" smtClean="0"/>
              <a:t>17.02.2020</a:t>
            </a:fld>
            <a:endParaRPr lang="tr-T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tr-TR"/>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F59C23C0-FB68-44F9-BCA2-4CF9F2D6C6C1}" type="slidenum">
              <a:rPr lang="tr-TR" smtClean="0"/>
              <a:t>‹#›</a:t>
            </a:fld>
            <a:endParaRPr lang="tr-TR"/>
          </a:p>
        </p:txBody>
      </p:sp>
    </p:spTree>
    <p:extLst>
      <p:ext uri="{BB962C8B-B14F-4D97-AF65-F5344CB8AC3E}">
        <p14:creationId xmlns:p14="http://schemas.microsoft.com/office/powerpoint/2010/main" val="1775519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3A640B5D-906A-467E-BC98-96C62AE9C024}" type="datetimeFigureOut">
              <a:rPr lang="tr-TR" smtClean="0"/>
              <a:t>17.02.2020</a:t>
            </a:fld>
            <a:endParaRPr lang="tr-T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tr-TR"/>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F59C23C0-FB68-44F9-BCA2-4CF9F2D6C6C1}" type="slidenum">
              <a:rPr lang="tr-TR" smtClean="0"/>
              <a:t>‹#›</a:t>
            </a:fld>
            <a:endParaRPr lang="tr-TR"/>
          </a:p>
        </p:txBody>
      </p:sp>
    </p:spTree>
    <p:extLst>
      <p:ext uri="{BB962C8B-B14F-4D97-AF65-F5344CB8AC3E}">
        <p14:creationId xmlns:p14="http://schemas.microsoft.com/office/powerpoint/2010/main" val="353433248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3A640B5D-906A-467E-BC98-96C62AE9C024}" type="datetimeFigureOut">
              <a:rPr lang="tr-TR" smtClean="0"/>
              <a:t>17.02.2020</a:t>
            </a:fld>
            <a:endParaRPr lang="tr-T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tr-TR"/>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F59C23C0-FB68-44F9-BCA2-4CF9F2D6C6C1}" type="slidenum">
              <a:rPr lang="tr-TR" smtClean="0"/>
              <a:t>‹#›</a:t>
            </a:fld>
            <a:endParaRPr lang="tr-TR"/>
          </a:p>
        </p:txBody>
      </p:sp>
    </p:spTree>
    <p:extLst>
      <p:ext uri="{BB962C8B-B14F-4D97-AF65-F5344CB8AC3E}">
        <p14:creationId xmlns:p14="http://schemas.microsoft.com/office/powerpoint/2010/main" val="427700752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A640B5D-906A-467E-BC98-96C62AE9C024}" type="datetimeFigureOut">
              <a:rPr lang="tr-TR" smtClean="0"/>
              <a:t>17.02.2020</a:t>
            </a:fld>
            <a:endParaRPr lang="tr-T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tr-T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F59C23C0-FB68-44F9-BCA2-4CF9F2D6C6C1}" type="slidenum">
              <a:rPr lang="tr-TR" smtClean="0"/>
              <a:t>‹#›</a:t>
            </a:fld>
            <a:endParaRPr lang="tr-TR"/>
          </a:p>
        </p:txBody>
      </p:sp>
    </p:spTree>
    <p:extLst>
      <p:ext uri="{BB962C8B-B14F-4D97-AF65-F5344CB8AC3E}">
        <p14:creationId xmlns:p14="http://schemas.microsoft.com/office/powerpoint/2010/main" val="283586016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A640B5D-906A-467E-BC98-96C62AE9C024}" type="datetimeFigureOut">
              <a:rPr lang="tr-TR" smtClean="0"/>
              <a:t>17.02.2020</a:t>
            </a:fld>
            <a:endParaRPr lang="tr-T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tr-T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F59C23C0-FB68-44F9-BCA2-4CF9F2D6C6C1}" type="slidenum">
              <a:rPr lang="tr-TR" smtClean="0"/>
              <a:t>‹#›</a:t>
            </a:fld>
            <a:endParaRPr lang="tr-TR"/>
          </a:p>
        </p:txBody>
      </p:sp>
    </p:spTree>
    <p:extLst>
      <p:ext uri="{BB962C8B-B14F-4D97-AF65-F5344CB8AC3E}">
        <p14:creationId xmlns:p14="http://schemas.microsoft.com/office/powerpoint/2010/main" val="88556563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Tree>
    <p:extLst>
      <p:ext uri="{BB962C8B-B14F-4D97-AF65-F5344CB8AC3E}">
        <p14:creationId xmlns:p14="http://schemas.microsoft.com/office/powerpoint/2010/main" val="5934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5" name="Group 14"/>
          <p:cNvGrpSpPr/>
          <p:nvPr userDrawn="1"/>
        </p:nvGrpSpPr>
        <p:grpSpPr>
          <a:xfrm>
            <a:off x="0" y="0"/>
            <a:ext cx="9144000" cy="1199693"/>
            <a:chOff x="0" y="0"/>
            <a:chExt cx="9144000" cy="1199693"/>
          </a:xfrm>
        </p:grpSpPr>
        <p:pic>
          <p:nvPicPr>
            <p:cNvPr id="10" name="Picture 9"/>
            <p:cNvPicPr>
              <a:picLocks noChangeAspect="1"/>
            </p:cNvPicPr>
            <p:nvPr userDrawn="1"/>
          </p:nvPicPr>
          <p:blipFill>
            <a:blip r:embed="rId14" cstate="print">
              <a:duotone>
                <a:srgbClr val="4F81BD">
                  <a:shade val="45000"/>
                  <a:satMod val="135000"/>
                </a:srgbClr>
                <a:prstClr val="white"/>
              </a:duotone>
              <a:extLst>
                <a:ext uri="{28A0092B-C50C-407E-A947-70E740481C1C}">
                  <a14:useLocalDpi xmlns:a14="http://schemas.microsoft.com/office/drawing/2010/main" val="0"/>
                </a:ext>
              </a:extLst>
            </a:blip>
            <a:stretch>
              <a:fillRect/>
            </a:stretch>
          </p:blipFill>
          <p:spPr>
            <a:xfrm>
              <a:off x="0" y="0"/>
              <a:ext cx="9144000" cy="1199693"/>
            </a:xfrm>
            <a:prstGeom prst="rect">
              <a:avLst/>
            </a:prstGeom>
          </p:spPr>
        </p:pic>
        <p:grpSp>
          <p:nvGrpSpPr>
            <p:cNvPr id="11" name="Group 10"/>
            <p:cNvGrpSpPr/>
            <p:nvPr userDrawn="1"/>
          </p:nvGrpSpPr>
          <p:grpSpPr>
            <a:xfrm>
              <a:off x="411544" y="138112"/>
              <a:ext cx="805199" cy="805199"/>
              <a:chOff x="-1341690" y="2375731"/>
              <a:chExt cx="2700471" cy="2700471"/>
            </a:xfrm>
          </p:grpSpPr>
          <p:sp>
            <p:nvSpPr>
              <p:cNvPr id="12" name="Oval 11"/>
              <p:cNvSpPr/>
              <p:nvPr/>
            </p:nvSpPr>
            <p:spPr>
              <a:xfrm>
                <a:off x="-1341690" y="2375731"/>
                <a:ext cx="2700471" cy="2700471"/>
              </a:xfrm>
              <a:prstGeom prst="ellipse">
                <a:avLst/>
              </a:prstGeom>
              <a:solidFill>
                <a:sysClr val="window" lastClr="FFFFFF"/>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
                  <a:cs typeface=""/>
                </a:endParaRPr>
              </a:p>
            </p:txBody>
          </p:sp>
          <p:pic>
            <p:nvPicPr>
              <p:cNvPr id="13" name="Picture 1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310879" y="2445091"/>
                <a:ext cx="2621757" cy="2561749"/>
              </a:xfrm>
              <a:prstGeom prst="rect">
                <a:avLst/>
              </a:prstGeom>
            </p:spPr>
          </p:pic>
        </p:grpSp>
      </p:grpSp>
      <p:sp>
        <p:nvSpPr>
          <p:cNvPr id="2" name="Title Placeholder 1"/>
          <p:cNvSpPr>
            <a:spLocks noGrp="1"/>
          </p:cNvSpPr>
          <p:nvPr>
            <p:ph type="title"/>
          </p:nvPr>
        </p:nvSpPr>
        <p:spPr>
          <a:xfrm>
            <a:off x="420731" y="1337805"/>
            <a:ext cx="8427994" cy="352884"/>
          </a:xfrm>
          <a:prstGeom prst="rect">
            <a:avLst/>
          </a:prstGeom>
        </p:spPr>
        <p:txBody>
          <a:bodyPr vert="horz" lIns="91440" tIns="45720" rIns="91440" bIns="45720" rtlCol="0" anchor="ctr">
            <a:normAutofit/>
          </a:bodyPr>
          <a:lstStyle/>
          <a:p>
            <a:pPr algn="l"/>
            <a:r>
              <a:rPr lang="tr-TR" sz="2800" b="1" dirty="0" smtClean="0">
                <a:solidFill>
                  <a:schemeClr val="accent1">
                    <a:lumMod val="75000"/>
                  </a:schemeClr>
                </a:solidFill>
                <a:latin typeface="Georgia"/>
                <a:cs typeface="Georgia"/>
              </a:rPr>
              <a:t>DEĞİŞİM PROGRAMLARININ TARİHÇESİ</a:t>
            </a:r>
            <a:endParaRPr lang="tr-TR" sz="2800" b="1" dirty="0">
              <a:solidFill>
                <a:schemeClr val="accent1">
                  <a:lumMod val="75000"/>
                </a:schemeClr>
              </a:solidFill>
              <a:latin typeface="Georgia"/>
              <a:cs typeface="Georgia"/>
            </a:endParaRPr>
          </a:p>
        </p:txBody>
      </p:sp>
      <p:sp>
        <p:nvSpPr>
          <p:cNvPr id="3" name="Text Placeholder 2"/>
          <p:cNvSpPr>
            <a:spLocks noGrp="1"/>
          </p:cNvSpPr>
          <p:nvPr>
            <p:ph type="body" idx="1"/>
          </p:nvPr>
        </p:nvSpPr>
        <p:spPr>
          <a:xfrm>
            <a:off x="420731" y="1825624"/>
            <a:ext cx="8427994" cy="4918075"/>
          </a:xfrm>
          <a:prstGeom prst="rect">
            <a:avLst/>
          </a:prstGeom>
        </p:spPr>
        <p:txBody>
          <a:bodyPr vert="horz" lIns="91440" tIns="45720" rIns="91440" bIns="45720" rtlCol="0">
            <a:normAutofit/>
          </a:bodyPr>
          <a:lstStyle/>
          <a:p>
            <a:pPr marL="342900" indent="-342900" algn="l">
              <a:buClr>
                <a:schemeClr val="tx2">
                  <a:lumMod val="75000"/>
                </a:schemeClr>
              </a:buClr>
              <a:buSzPct val="95000"/>
              <a:buFont typeface="Lucida Grande"/>
              <a:buChar char="◆"/>
            </a:pPr>
            <a:r>
              <a:rPr lang="tr-TR" sz="2400" dirty="0" smtClean="0">
                <a:solidFill>
                  <a:schemeClr val="tx1">
                    <a:lumMod val="65000"/>
                    <a:lumOff val="35000"/>
                  </a:schemeClr>
                </a:solidFill>
                <a:cs typeface="Calibri"/>
              </a:rPr>
              <a:t>Değişim programları, üniversitemizde 1995 yılında başlamıştır. 2004 yılında Erasmus Charter programına katılmamız ile değişim ve Erasmus programları ivme kazanmıştır. </a:t>
            </a:r>
          </a:p>
          <a:p>
            <a:pPr marL="342900" indent="-342900" algn="l">
              <a:buClr>
                <a:schemeClr val="tx2">
                  <a:lumMod val="75000"/>
                </a:schemeClr>
              </a:buClr>
              <a:buSzPct val="95000"/>
              <a:buFont typeface="Lucida Grande"/>
              <a:buChar char="◆"/>
            </a:pPr>
            <a:r>
              <a:rPr lang="tr-TR" sz="2400" dirty="0" smtClean="0">
                <a:solidFill>
                  <a:schemeClr val="tx1">
                    <a:lumMod val="65000"/>
                    <a:lumOff val="35000"/>
                  </a:schemeClr>
                </a:solidFill>
                <a:cs typeface="Calibri"/>
              </a:rPr>
              <a:t>Değişim programları, Rektörlük Ofisi’ne bağlı olarak çalışan Uluslararası İlişkiler Ofisi tarafından yürütülmektedir. Bütün değişim anlaşmaları ve işbirlikleri, senato alt komisyonu olan ADİK (Akademik Dış İlişkiler Komisyonu) tarafından onaylanmaktadır.</a:t>
            </a:r>
          </a:p>
          <a:p>
            <a:pPr marL="342900" indent="-342900" algn="l">
              <a:buClr>
                <a:schemeClr val="tx2">
                  <a:lumMod val="75000"/>
                </a:schemeClr>
              </a:buClr>
              <a:buSzPct val="95000"/>
              <a:buFont typeface="Lucida Grande"/>
              <a:buChar char="◆"/>
            </a:pPr>
            <a:r>
              <a:rPr lang="tr-TR" sz="2400" dirty="0" smtClean="0">
                <a:solidFill>
                  <a:schemeClr val="tx1">
                    <a:lumMod val="65000"/>
                    <a:lumOff val="35000"/>
                  </a:schemeClr>
                </a:solidFill>
                <a:cs typeface="Calibri"/>
              </a:rPr>
              <a:t>Gelen öğrenciler, </a:t>
            </a:r>
          </a:p>
          <a:p>
            <a:pPr marL="914400" lvl="1" indent="-457200" algn="l">
              <a:buClr>
                <a:schemeClr val="tx2">
                  <a:lumMod val="75000"/>
                </a:schemeClr>
              </a:buClr>
              <a:buSzPct val="95000"/>
              <a:buFont typeface="+mj-lt"/>
              <a:buAutoNum type="arabicPeriod"/>
            </a:pPr>
            <a:r>
              <a:rPr lang="tr-TR" sz="2000" dirty="0" smtClean="0">
                <a:solidFill>
                  <a:schemeClr val="tx1">
                    <a:lumMod val="65000"/>
                    <a:lumOff val="35000"/>
                  </a:schemeClr>
                </a:solidFill>
                <a:cs typeface="Calibri"/>
              </a:rPr>
              <a:t>uluslararası diploma öğrencilerinden, </a:t>
            </a:r>
          </a:p>
          <a:p>
            <a:pPr marL="914400" lvl="1" indent="-457200" algn="l">
              <a:buClr>
                <a:schemeClr val="tx2">
                  <a:lumMod val="75000"/>
                </a:schemeClr>
              </a:buClr>
              <a:buSzPct val="95000"/>
              <a:buFont typeface="+mj-lt"/>
              <a:buAutoNum type="arabicPeriod"/>
            </a:pPr>
            <a:r>
              <a:rPr lang="tr-TR" sz="2000" dirty="0" smtClean="0">
                <a:solidFill>
                  <a:schemeClr val="tx1">
                    <a:lumMod val="65000"/>
                    <a:lumOff val="35000"/>
                  </a:schemeClr>
                </a:solidFill>
                <a:cs typeface="Calibri"/>
              </a:rPr>
              <a:t>değişim programları ile gelen öğrencilerden ve </a:t>
            </a:r>
          </a:p>
          <a:p>
            <a:pPr marL="914400" lvl="1" indent="-457200" algn="l">
              <a:buClr>
                <a:schemeClr val="tx2">
                  <a:lumMod val="75000"/>
                </a:schemeClr>
              </a:buClr>
              <a:buSzPct val="95000"/>
              <a:buFont typeface="+mj-lt"/>
              <a:buAutoNum type="arabicPeriod"/>
            </a:pPr>
            <a:r>
              <a:rPr lang="tr-TR" sz="2000" dirty="0" smtClean="0">
                <a:solidFill>
                  <a:schemeClr val="tx1">
                    <a:lumMod val="65000"/>
                    <a:lumOff val="35000"/>
                  </a:schemeClr>
                </a:solidFill>
                <a:cs typeface="Calibri"/>
              </a:rPr>
              <a:t>değişim anlaşmamız olmayan üniversitelerden gelen, özel statüdeki öğrencilerimizden oluşmaktadır.</a:t>
            </a:r>
          </a:p>
        </p:txBody>
      </p:sp>
    </p:spTree>
    <p:extLst>
      <p:ext uri="{BB962C8B-B14F-4D97-AF65-F5344CB8AC3E}">
        <p14:creationId xmlns:p14="http://schemas.microsoft.com/office/powerpoint/2010/main" val="39537906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lang="tr-TR" sz="2800" b="1" kern="1200" dirty="0" smtClean="0">
          <a:solidFill>
            <a:schemeClr val="accent1">
              <a:lumMod val="75000"/>
            </a:schemeClr>
          </a:solidFill>
          <a:latin typeface="Georgia"/>
          <a:ea typeface="+mj-ea"/>
          <a:cs typeface="+mj-cs"/>
        </a:defRPr>
      </a:lvl1pPr>
    </p:titleStyle>
    <p:bodyStyle>
      <a:lvl1pPr marL="342900" indent="-342900" algn="l" defTabSz="914400" rtl="0" eaLnBrk="1" latinLnBrk="0" hangingPunct="1">
        <a:lnSpc>
          <a:spcPct val="90000"/>
        </a:lnSpc>
        <a:spcBef>
          <a:spcPts val="1000"/>
        </a:spcBef>
        <a:buClr>
          <a:schemeClr val="tx2">
            <a:lumMod val="75000"/>
          </a:schemeClr>
        </a:buClr>
        <a:buSzPct val="95000"/>
        <a:buFont typeface="Lucida Grande"/>
        <a:buChar char="◆"/>
        <a:defRPr sz="2800" kern="1200">
          <a:solidFill>
            <a:schemeClr val="tx1"/>
          </a:solidFill>
          <a:latin typeface="+mn-lt"/>
          <a:ea typeface="+mn-ea"/>
          <a:cs typeface="+mn-cs"/>
        </a:defRPr>
      </a:lvl1pPr>
      <a:lvl2pPr marL="914400" indent="-457200" algn="l" defTabSz="914400" rtl="0" eaLnBrk="1" latinLnBrk="0" hangingPunct="1">
        <a:lnSpc>
          <a:spcPct val="90000"/>
        </a:lnSpc>
        <a:spcBef>
          <a:spcPts val="500"/>
        </a:spcBef>
        <a:buClr>
          <a:schemeClr val="tx2">
            <a:lumMod val="75000"/>
          </a:schemeClr>
        </a:buClr>
        <a:buSzPct val="95000"/>
        <a:buFont typeface="+mj-lt"/>
        <a:buAutoNum type="arabicPeriod"/>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erasmus.ankara.edu.tr/2019-2020-erasmus-staj-1-ilani/#_ftnref1" TargetMode="External"/><Relationship Id="rId2" Type="http://schemas.openxmlformats.org/officeDocument/2006/relationships/hyperlink" Target="http://www.erasmus.ankara.edu.tr/2019-2020-erasmus-staj-1-ilani/#_ftn1"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www.indeed.com/" TargetMode="External"/><Relationship Id="rId3" Type="http://schemas.openxmlformats.org/officeDocument/2006/relationships/hyperlink" Target="https://www.trainingexperience.org/" TargetMode="External"/><Relationship Id="rId7" Type="http://schemas.openxmlformats.org/officeDocument/2006/relationships/hyperlink" Target="http://www.praxisnetwork.eu/" TargetMode="External"/><Relationship Id="rId2" Type="http://schemas.openxmlformats.org/officeDocument/2006/relationships/hyperlink" Target="https://ec.europa.eu/eures/pub" TargetMode="External"/><Relationship Id="rId1" Type="http://schemas.openxmlformats.org/officeDocument/2006/relationships/slideLayout" Target="../slideLayouts/slideLayout2.xml"/><Relationship Id="rId6" Type="http://schemas.openxmlformats.org/officeDocument/2006/relationships/hyperlink" Target="http://www.leonet.joeplus.org/" TargetMode="External"/><Relationship Id="rId11" Type="http://schemas.openxmlformats.org/officeDocument/2006/relationships/hyperlink" Target="http://www.erasmusintern.org/" TargetMode="External"/><Relationship Id="rId5" Type="http://schemas.openxmlformats.org/officeDocument/2006/relationships/hyperlink" Target="http://www.globalplacement.com/" TargetMode="External"/><Relationship Id="rId10" Type="http://schemas.openxmlformats.org/officeDocument/2006/relationships/hyperlink" Target="https://www.gooverseas.com/internships-abroad/summer" TargetMode="External"/><Relationship Id="rId4" Type="http://schemas.openxmlformats.org/officeDocument/2006/relationships/hyperlink" Target="http://www.iagora.com/work/en/internships" TargetMode="External"/><Relationship Id="rId9" Type="http://schemas.openxmlformats.org/officeDocument/2006/relationships/hyperlink" Target="http://www.europe-internship.com/placements_/"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intl.boun.edu.tr/sites/default/files/Erasmus+%20Placement%20Application%20Form_1.docx"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erasmus.ankara.edu.tr/2017-2018-erasmus-staj-hareketliligi-ilani/#_ftnref3" TargetMode="External"/><Relationship Id="rId2" Type="http://schemas.openxmlformats.org/officeDocument/2006/relationships/hyperlink" Target="http://www.erasmus.ankara.edu.tr/2017-2018-erasmus-staj-hareketliligi-ilani/#_ftn3"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4168"/>
            <a:ext cx="9144000" cy="7010400"/>
          </a:xfrm>
          <a:prstGeom prst="rect">
            <a:avLst/>
          </a:prstGeom>
        </p:spPr>
      </p:pic>
      <p:sp>
        <p:nvSpPr>
          <p:cNvPr id="7" name="Rectangle 6"/>
          <p:cNvSpPr/>
          <p:nvPr/>
        </p:nvSpPr>
        <p:spPr>
          <a:xfrm>
            <a:off x="0" y="5387670"/>
            <a:ext cx="9144000" cy="213269"/>
          </a:xfrm>
          <a:prstGeom prst="rect">
            <a:avLst/>
          </a:prstGeom>
          <a:solidFill>
            <a:srgbClr val="1F497D">
              <a:lumMod val="60000"/>
              <a:lumOff val="40000"/>
            </a:srgbClr>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
              <a:cs typeface=""/>
            </a:endParaRPr>
          </a:p>
        </p:txBody>
      </p:sp>
      <p:grpSp>
        <p:nvGrpSpPr>
          <p:cNvPr id="8" name="Group 7"/>
          <p:cNvGrpSpPr/>
          <p:nvPr/>
        </p:nvGrpSpPr>
        <p:grpSpPr>
          <a:xfrm>
            <a:off x="3893214" y="4765131"/>
            <a:ext cx="1440384" cy="1440382"/>
            <a:chOff x="-1341690" y="2375731"/>
            <a:chExt cx="2700471" cy="2700471"/>
          </a:xfrm>
        </p:grpSpPr>
        <p:sp>
          <p:nvSpPr>
            <p:cNvPr id="9" name="Oval 8"/>
            <p:cNvSpPr/>
            <p:nvPr/>
          </p:nvSpPr>
          <p:spPr>
            <a:xfrm>
              <a:off x="-1341690" y="2375731"/>
              <a:ext cx="2700471" cy="2700471"/>
            </a:xfrm>
            <a:prstGeom prst="ellipse">
              <a:avLst/>
            </a:prstGeom>
            <a:solidFill>
              <a:sysClr val="window" lastClr="FFFFFF"/>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
                <a:cs typeface=""/>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0879" y="2445091"/>
              <a:ext cx="2621757" cy="2561749"/>
            </a:xfrm>
            <a:prstGeom prst="rect">
              <a:avLst/>
            </a:prstGeom>
          </p:spPr>
        </p:pic>
      </p:grpSp>
      <p:sp>
        <p:nvSpPr>
          <p:cNvPr id="3" name="Metin kutusu 2"/>
          <p:cNvSpPr txBox="1"/>
          <p:nvPr/>
        </p:nvSpPr>
        <p:spPr>
          <a:xfrm>
            <a:off x="1060080" y="155956"/>
            <a:ext cx="7010400" cy="1107996"/>
          </a:xfrm>
          <a:prstGeom prst="rect">
            <a:avLst/>
          </a:prstGeom>
          <a:noFill/>
        </p:spPr>
        <p:txBody>
          <a:bodyPr wrap="square" rtlCol="0">
            <a:spAutoFit/>
          </a:bodyPr>
          <a:lstStyle/>
          <a:p>
            <a:endParaRPr lang="tr-TR" dirty="0"/>
          </a:p>
          <a:p>
            <a:pPr algn="ctr"/>
            <a:r>
              <a:rPr lang="tr-TR" dirty="0"/>
              <a:t> </a:t>
            </a:r>
            <a:r>
              <a:rPr lang="tr-TR" sz="2400" b="1" dirty="0" smtClean="0">
                <a:solidFill>
                  <a:schemeClr val="accent5">
                    <a:lumMod val="60000"/>
                    <a:lumOff val="40000"/>
                  </a:schemeClr>
                </a:solidFill>
              </a:rPr>
              <a:t>2019-2020 AKADEMİK YILI ERASMUS</a:t>
            </a:r>
            <a:r>
              <a:rPr lang="tr-TR" sz="2400" b="1" dirty="0">
                <a:solidFill>
                  <a:schemeClr val="accent5">
                    <a:lumMod val="60000"/>
                    <a:lumOff val="40000"/>
                  </a:schemeClr>
                </a:solidFill>
              </a:rPr>
              <a:t>+ </a:t>
            </a:r>
            <a:r>
              <a:rPr lang="tr-TR" sz="2400" b="1" dirty="0" smtClean="0">
                <a:solidFill>
                  <a:schemeClr val="accent5">
                    <a:lumMod val="60000"/>
                    <a:lumOff val="40000"/>
                  </a:schemeClr>
                </a:solidFill>
              </a:rPr>
              <a:t>STAJ HAREKETLİLİĞİ BİLGİLENDİRME SUNUMU</a:t>
            </a:r>
            <a:endParaRPr lang="tr-TR" sz="2400" dirty="0">
              <a:solidFill>
                <a:schemeClr val="accent5">
                  <a:lumMod val="60000"/>
                  <a:lumOff val="40000"/>
                </a:schemeClr>
              </a:solidFill>
            </a:endParaRPr>
          </a:p>
        </p:txBody>
      </p:sp>
      <p:pic>
        <p:nvPicPr>
          <p:cNvPr id="1026" name="Picture 2" descr="C:\Users\pc\Desktop\914fafd04f41223e135c2e30ca779cf174cc96eb.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61222" y="5824305"/>
            <a:ext cx="2326105" cy="82514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c\AppData\Local\Temp\Rar$DRa0.366\avrupa-birliği-başkanlığı-logosu\ab_baskanligi\png\ab_baskanligi_yazisiz.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4788" y="5824305"/>
            <a:ext cx="2410076" cy="935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53776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1800" dirty="0"/>
              <a:t>İLK ADIM: ERASMUS+ Nedir?</a:t>
            </a:r>
          </a:p>
        </p:txBody>
      </p:sp>
      <p:sp>
        <p:nvSpPr>
          <p:cNvPr id="3" name="İçerik Yer Tutucusu 2"/>
          <p:cNvSpPr>
            <a:spLocks noGrp="1"/>
          </p:cNvSpPr>
          <p:nvPr>
            <p:ph idx="1"/>
          </p:nvPr>
        </p:nvSpPr>
        <p:spPr/>
        <p:txBody>
          <a:bodyPr>
            <a:normAutofit/>
          </a:bodyPr>
          <a:lstStyle/>
          <a:p>
            <a:pPr marL="0" indent="0">
              <a:buNone/>
            </a:pPr>
            <a:r>
              <a:rPr lang="tr-TR" sz="1800" b="1" dirty="0" err="1" smtClean="0"/>
              <a:t>Erasmus+nedir</a:t>
            </a:r>
            <a:r>
              <a:rPr lang="tr-TR" sz="1800" dirty="0"/>
              <a:t>?</a:t>
            </a:r>
          </a:p>
          <a:p>
            <a:pPr marL="0" indent="0" algn="just">
              <a:buNone/>
            </a:pPr>
            <a:r>
              <a:rPr lang="tr-TR" sz="1800" dirty="0"/>
              <a:t>Erasmus+ Programı, temel olarak bir Avrupa Birliği projesidir. Bu proje  ile kişilere, yaş ve eğitim geçmişlerine bakılmaksızın yeni beceriler  kazandırılması, onların kişisel gelişimlerinin güçlendirilmesi ve istihdam  olanaklarının </a:t>
            </a:r>
            <a:r>
              <a:rPr lang="tr-TR" sz="1800" dirty="0" smtClean="0"/>
              <a:t>arttırılması amaçlanmaktadır</a:t>
            </a:r>
            <a:r>
              <a:rPr lang="tr-TR" sz="1800" dirty="0"/>
              <a:t>.</a:t>
            </a:r>
            <a:endParaRPr lang="tr-TR" sz="1800" dirty="0" smtClean="0"/>
          </a:p>
        </p:txBody>
      </p:sp>
      <p:pic>
        <p:nvPicPr>
          <p:cNvPr id="2051" name="Picture 3" descr="C:\Users\pc\Desktop\kkk.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6339" y="4002504"/>
            <a:ext cx="7107237" cy="2855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8393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04689" y="1345825"/>
            <a:ext cx="8427994" cy="474953"/>
          </a:xfrm>
        </p:spPr>
        <p:txBody>
          <a:bodyPr>
            <a:noAutofit/>
          </a:bodyPr>
          <a:lstStyle/>
          <a:p>
            <a:r>
              <a:rPr lang="tr-TR" sz="1800" dirty="0">
                <a:latin typeface="Adobe Caslon Pro" pitchFamily="18" charset="-94"/>
              </a:rPr>
              <a:t>ERASMUS+ STAJ HAREKETLİLİĞİ</a:t>
            </a:r>
            <a:r>
              <a:rPr lang="tr-TR" sz="1800" b="0" dirty="0">
                <a:latin typeface="Adobe Caslon Pro" pitchFamily="18" charset="-94"/>
              </a:rPr>
              <a:t/>
            </a:r>
            <a:br>
              <a:rPr lang="tr-TR" sz="1800" b="0" dirty="0">
                <a:latin typeface="Adobe Caslon Pro" pitchFamily="18" charset="-94"/>
              </a:rPr>
            </a:br>
            <a:r>
              <a:rPr lang="tr-TR" sz="1800" dirty="0">
                <a:latin typeface="Adobe Caslon Pro" pitchFamily="18" charset="-94"/>
              </a:rPr>
              <a:t>NEDİR?</a:t>
            </a:r>
          </a:p>
        </p:txBody>
      </p:sp>
      <p:sp>
        <p:nvSpPr>
          <p:cNvPr id="3" name="İçerik Yer Tutucusu 2"/>
          <p:cNvSpPr>
            <a:spLocks noGrp="1"/>
          </p:cNvSpPr>
          <p:nvPr>
            <p:ph idx="1"/>
          </p:nvPr>
        </p:nvSpPr>
        <p:spPr/>
        <p:txBody>
          <a:bodyPr>
            <a:normAutofit/>
          </a:bodyPr>
          <a:lstStyle/>
          <a:p>
            <a:endParaRPr lang="tr-TR" sz="1800" dirty="0"/>
          </a:p>
          <a:p>
            <a:r>
              <a:rPr lang="tr-TR" sz="1800" dirty="0"/>
              <a:t>Erasmus+ Staj Hareketliliği, Avrupa Birliği’nin yürüttüğü Erasmus+ Programı bünyesinde gerçekleştirilen bir değişim hareketliliğidir. Staj Hareketliliği, bir öğrencinin programda yer alan bir Avrupa ülkesinde faaliyet gösteren bir kuruluşta, üniversite veya akademik merkezde, kendi alanında yaptığı mesleki ve idari çalışma kapsamında tam mesai günü esasına göre yaptığı stajdır.  </a:t>
            </a:r>
          </a:p>
          <a:p>
            <a:r>
              <a:rPr lang="tr-TR" sz="1800" dirty="0" smtClean="0"/>
              <a:t>Staj </a:t>
            </a:r>
            <a:r>
              <a:rPr lang="tr-TR" sz="1800" dirty="0"/>
              <a:t>faaliyeti, belirli bir öğretim programı  kapsamında yapılan akademik </a:t>
            </a:r>
            <a:r>
              <a:rPr lang="tr-TR" sz="1800" dirty="0" smtClean="0"/>
              <a:t>çalışmalara ilişkin araştırma ödevleri</a:t>
            </a:r>
            <a:r>
              <a:rPr lang="tr-TR" sz="1800" dirty="0"/>
              <a:t>, analiz çalışmaları gibi  çalışmalar yapmak üzere kullanılamaz. </a:t>
            </a:r>
          </a:p>
          <a:p>
            <a:r>
              <a:rPr lang="tr-TR" sz="1800" dirty="0" smtClean="0"/>
              <a:t>Staj faaliyeti</a:t>
            </a:r>
            <a:r>
              <a:rPr lang="tr-TR" sz="1800" dirty="0"/>
              <a:t>, öğrencinin öğrencisi olduğu mesleki  eğitim alanında uygulamalı iş </a:t>
            </a:r>
            <a:r>
              <a:rPr lang="tr-TR" sz="1800" dirty="0" smtClean="0"/>
              <a:t>deneyimi elde etmesidir.</a:t>
            </a:r>
          </a:p>
          <a:p>
            <a:r>
              <a:rPr lang="tr-TR" sz="1800" dirty="0"/>
              <a:t>Erasmus+ kapsamında gerçekleştirilecek staj hareketliliği süresi lisans, yüksek lisans ve doktora programlarına kayıtlı öğrenciler için en az 2 ay (60 gün) olmalıdır.  Programdan en fazla 12 ay yararlanılabilir. </a:t>
            </a:r>
            <a:endParaRPr lang="tr-TR" sz="1800" dirty="0" smtClean="0"/>
          </a:p>
          <a:p>
            <a:endParaRPr lang="tr-TR" sz="1400" dirty="0"/>
          </a:p>
          <a:p>
            <a:endParaRPr lang="tr-TR" sz="1400" dirty="0"/>
          </a:p>
          <a:p>
            <a:pPr marL="0" indent="0">
              <a:buNone/>
            </a:pPr>
            <a:endParaRPr lang="tr-TR" sz="1400" dirty="0"/>
          </a:p>
        </p:txBody>
      </p:sp>
    </p:spTree>
    <p:extLst>
      <p:ext uri="{BB962C8B-B14F-4D97-AF65-F5344CB8AC3E}">
        <p14:creationId xmlns:p14="http://schemas.microsoft.com/office/powerpoint/2010/main" val="3959885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1800" dirty="0">
                <a:latin typeface="+mn-lt"/>
              </a:rPr>
              <a:t>ERASMUS+ STAJ HAREKETLİLİĞİ</a:t>
            </a:r>
            <a:r>
              <a:rPr lang="tr-TR" sz="1800" b="0" dirty="0">
                <a:latin typeface="+mn-lt"/>
              </a:rPr>
              <a:t/>
            </a:r>
            <a:br>
              <a:rPr lang="tr-TR" sz="1800" b="0" dirty="0">
                <a:latin typeface="+mn-lt"/>
              </a:rPr>
            </a:br>
            <a:r>
              <a:rPr lang="tr-TR" sz="1800" dirty="0">
                <a:latin typeface="+mn-lt"/>
              </a:rPr>
              <a:t>Uygun K</a:t>
            </a:r>
            <a:r>
              <a:rPr lang="tr-TR" sz="1800" dirty="0" smtClean="0">
                <a:latin typeface="+mn-lt"/>
              </a:rPr>
              <a:t>atılımcı, </a:t>
            </a:r>
            <a:r>
              <a:rPr lang="tr-TR" sz="1800" dirty="0">
                <a:latin typeface="+mn-lt"/>
              </a:rPr>
              <a:t>K</a:t>
            </a:r>
            <a:r>
              <a:rPr lang="tr-TR" sz="1800" dirty="0" smtClean="0">
                <a:latin typeface="+mn-lt"/>
              </a:rPr>
              <a:t>urum ve Kuruluşlar</a:t>
            </a:r>
            <a:endParaRPr lang="tr-TR" sz="1800" dirty="0">
              <a:latin typeface="+mn-lt"/>
            </a:endParaRPr>
          </a:p>
        </p:txBody>
      </p:sp>
      <p:sp>
        <p:nvSpPr>
          <p:cNvPr id="3" name="İçerik Yer Tutucusu 2"/>
          <p:cNvSpPr>
            <a:spLocks noGrp="1"/>
          </p:cNvSpPr>
          <p:nvPr>
            <p:ph idx="1"/>
          </p:nvPr>
        </p:nvSpPr>
        <p:spPr/>
        <p:txBody>
          <a:bodyPr>
            <a:normAutofit fontScale="32500" lnSpcReduction="20000"/>
          </a:bodyPr>
          <a:lstStyle/>
          <a:p>
            <a:endParaRPr lang="tr-TR" sz="3800" dirty="0" smtClean="0"/>
          </a:p>
          <a:p>
            <a:r>
              <a:rPr lang="tr-TR" sz="3800" dirty="0" smtClean="0"/>
              <a:t>Gönderen </a:t>
            </a:r>
            <a:r>
              <a:rPr lang="tr-TR" sz="3800" dirty="0"/>
              <a:t>kurum/kuruluş ECHE sahibi bir Yükseköğretim Kurumu olmalıdır.</a:t>
            </a:r>
          </a:p>
          <a:p>
            <a:r>
              <a:rPr lang="tr-TR" sz="3800" dirty="0"/>
              <a:t>Ev sahibi kurum/kuruluş</a:t>
            </a:r>
            <a:r>
              <a:rPr lang="tr-TR" sz="3800" dirty="0">
                <a:hlinkClick r:id="rId2"/>
              </a:rPr>
              <a:t>[1]</a:t>
            </a:r>
            <a:r>
              <a:rPr lang="tr-TR" sz="3800" dirty="0"/>
              <a:t> aşağıdaki seçeneklerden bir tanesini karşılamalıdır:</a:t>
            </a:r>
          </a:p>
          <a:p>
            <a:r>
              <a:rPr lang="tr-TR" sz="3800" dirty="0" smtClean="0"/>
              <a:t>ECHE </a:t>
            </a:r>
            <a:r>
              <a:rPr lang="tr-TR" sz="3800" dirty="0"/>
              <a:t>sahibi bir Yükseköğretim Kurumu; </a:t>
            </a:r>
            <a:r>
              <a:rPr lang="tr-TR" sz="3800" dirty="0" smtClean="0"/>
              <a:t>veya İşgücü </a:t>
            </a:r>
            <a:r>
              <a:rPr lang="tr-TR" sz="3800" dirty="0"/>
              <a:t>piyasasında veya eğitim, öğretim ve gençlik alanlarında faaliyet gösteren herhangi bir kamu kurum/kuruluşu ya da özel kurum/kuruluş. Örneğin, bu tür bir kurum/kuruluş:</a:t>
            </a:r>
          </a:p>
          <a:p>
            <a:r>
              <a:rPr lang="tr-TR" sz="3800" dirty="0" smtClean="0"/>
              <a:t>Küçük</a:t>
            </a:r>
            <a:r>
              <a:rPr lang="tr-TR" sz="3800" dirty="0"/>
              <a:t>, orta veya büyük ölçekli özel ya da kamusal kurum veya kurum/kuruluş (sosyal girişimler de dâhil)</a:t>
            </a:r>
          </a:p>
          <a:p>
            <a:r>
              <a:rPr lang="tr-TR" sz="3800" dirty="0" smtClean="0"/>
              <a:t>Yerel</a:t>
            </a:r>
            <a:r>
              <a:rPr lang="tr-TR" sz="3800" dirty="0"/>
              <a:t>, bölgesel veya ulusal seviyede bir kamu kurum/kuruluşu</a:t>
            </a:r>
          </a:p>
          <a:p>
            <a:r>
              <a:rPr lang="tr-TR" sz="3800" dirty="0" smtClean="0"/>
              <a:t>Ticaret </a:t>
            </a:r>
            <a:r>
              <a:rPr lang="tr-TR" sz="3800" dirty="0"/>
              <a:t>odaları, esnaf/meslek dernekleri ve sendikalar da dâhil olmak üzere, bir sosyal ortak veya çalışma hayatının diğer bir temsilcisi</a:t>
            </a:r>
          </a:p>
          <a:p>
            <a:r>
              <a:rPr lang="tr-TR" sz="3800" dirty="0" smtClean="0"/>
              <a:t>Araştırma </a:t>
            </a:r>
            <a:r>
              <a:rPr lang="tr-TR" sz="3800" dirty="0"/>
              <a:t>enstitüsü</a:t>
            </a:r>
          </a:p>
          <a:p>
            <a:r>
              <a:rPr lang="tr-TR" sz="3800" dirty="0" smtClean="0"/>
              <a:t>Vakıf</a:t>
            </a:r>
            <a:endParaRPr lang="tr-TR" sz="3800" dirty="0"/>
          </a:p>
          <a:p>
            <a:r>
              <a:rPr lang="tr-TR" sz="3800" dirty="0" smtClean="0"/>
              <a:t>Okul/enstitü/eğitim </a:t>
            </a:r>
            <a:r>
              <a:rPr lang="tr-TR" sz="3800" dirty="0"/>
              <a:t>merkezi (herhangi bir seviyede, okul öncesi eğitimden lise ve sonrası eğitim alanında faaliyet gösteren kurum/kuruluşlar ile (mesleki eğitim ile yetişkin eğitimi dâhil)</a:t>
            </a:r>
          </a:p>
          <a:p>
            <a:r>
              <a:rPr lang="tr-TR" sz="3800" dirty="0" smtClean="0"/>
              <a:t>Kâr </a:t>
            </a:r>
            <a:r>
              <a:rPr lang="tr-TR" sz="3800" dirty="0"/>
              <a:t>amacı gütmeyen kurum/kuruluş, dernek, STK</a:t>
            </a:r>
          </a:p>
          <a:p>
            <a:r>
              <a:rPr lang="tr-TR" sz="3800" dirty="0" smtClean="0"/>
              <a:t>Kariyer </a:t>
            </a:r>
            <a:r>
              <a:rPr lang="tr-TR" sz="3800" dirty="0"/>
              <a:t>rehberliği, mesleki danışmanlık ve bilgilendirme hizmetleri sunan kurum/kuruluşlar  olabilir</a:t>
            </a:r>
            <a:r>
              <a:rPr lang="tr-TR" sz="3800" dirty="0" smtClean="0"/>
              <a:t>.</a:t>
            </a:r>
          </a:p>
          <a:p>
            <a:pPr marL="0" indent="0">
              <a:buNone/>
            </a:pPr>
            <a:endParaRPr lang="tr-TR" sz="3800" dirty="0" smtClean="0"/>
          </a:p>
          <a:p>
            <a:pPr marL="0" indent="0">
              <a:buNone/>
            </a:pPr>
            <a:r>
              <a:rPr lang="tr-TR" sz="3800" dirty="0" smtClean="0">
                <a:hlinkClick r:id="rId3"/>
              </a:rPr>
              <a:t>[</a:t>
            </a:r>
            <a:r>
              <a:rPr lang="tr-TR" sz="3800" dirty="0">
                <a:hlinkClick r:id="rId3"/>
              </a:rPr>
              <a:t>1]</a:t>
            </a:r>
            <a:r>
              <a:rPr lang="tr-TR" sz="3800" dirty="0"/>
              <a:t> Aşağıda belirtilen kuruluş türleri öğrenci stajları açısından ev sahibi kuruluş olarak uygun değildir:</a:t>
            </a:r>
          </a:p>
          <a:p>
            <a:pPr marL="0" indent="0">
              <a:buNone/>
            </a:pPr>
            <a:r>
              <a:rPr lang="tr-TR" sz="3800" dirty="0"/>
              <a:t>– Uzmanlaşmış ajanslar da dâhil AB kuruluşları ve diğer AB kurumları (bunların eksiksiz listesi ec.europa.eu/</a:t>
            </a:r>
            <a:r>
              <a:rPr lang="tr-TR" sz="3800" dirty="0" err="1"/>
              <a:t>institutions</a:t>
            </a:r>
            <a:r>
              <a:rPr lang="tr-TR" sz="3800" dirty="0"/>
              <a:t>/index_en.htm internet adresinde mevcuttur);</a:t>
            </a:r>
          </a:p>
          <a:p>
            <a:pPr marL="0" indent="0">
              <a:buNone/>
            </a:pPr>
            <a:r>
              <a:rPr lang="tr-TR" sz="3800" dirty="0"/>
              <a:t>– Ulusal ajanslar gibi AB programlarını yöneten kuruluşlar (muhtemel bir çıkar çatışmasını ve/veya çifte fonlamayı önlemek adına)</a:t>
            </a:r>
          </a:p>
          <a:p>
            <a:pPr marL="0" indent="0">
              <a:buNone/>
            </a:pPr>
            <a:endParaRPr lang="tr-TR" dirty="0"/>
          </a:p>
          <a:p>
            <a:pPr marL="0" indent="0">
              <a:buNone/>
            </a:pPr>
            <a:endParaRPr lang="tr-TR" dirty="0"/>
          </a:p>
        </p:txBody>
      </p:sp>
    </p:spTree>
    <p:extLst>
      <p:ext uri="{BB962C8B-B14F-4D97-AF65-F5344CB8AC3E}">
        <p14:creationId xmlns:p14="http://schemas.microsoft.com/office/powerpoint/2010/main" val="884515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12821" y="1195137"/>
            <a:ext cx="8535904" cy="794084"/>
          </a:xfrm>
        </p:spPr>
        <p:txBody>
          <a:bodyPr>
            <a:noAutofit/>
          </a:bodyPr>
          <a:lstStyle/>
          <a:p>
            <a:r>
              <a:rPr lang="tr-TR" sz="1800" dirty="0" smtClean="0">
                <a:latin typeface="+mn-lt"/>
              </a:rPr>
              <a:t>ERASMUS</a:t>
            </a:r>
            <a:r>
              <a:rPr lang="tr-TR" sz="1800" dirty="0">
                <a:latin typeface="+mn-lt"/>
              </a:rPr>
              <a:t>+ STAJ HAREKETLİLİĞİ </a:t>
            </a:r>
            <a:br>
              <a:rPr lang="tr-TR" sz="1800" dirty="0">
                <a:latin typeface="+mn-lt"/>
              </a:rPr>
            </a:br>
            <a:r>
              <a:rPr lang="tr-TR" sz="1800" dirty="0" smtClean="0">
                <a:latin typeface="+mn-lt"/>
              </a:rPr>
              <a:t>NEDEN GİTMELİYİM</a:t>
            </a:r>
            <a:r>
              <a:rPr lang="tr-TR" sz="1800" dirty="0">
                <a:latin typeface="+mn-lt"/>
              </a:rPr>
              <a:t>?</a:t>
            </a:r>
          </a:p>
        </p:txBody>
      </p:sp>
      <p:sp>
        <p:nvSpPr>
          <p:cNvPr id="3" name="İçerik Yer Tutucusu 2"/>
          <p:cNvSpPr>
            <a:spLocks noGrp="1"/>
          </p:cNvSpPr>
          <p:nvPr>
            <p:ph idx="1"/>
          </p:nvPr>
        </p:nvSpPr>
        <p:spPr/>
        <p:txBody>
          <a:bodyPr/>
          <a:lstStyle/>
          <a:p>
            <a:endParaRPr lang="tr-TR"/>
          </a:p>
        </p:txBody>
      </p:sp>
      <p:pic>
        <p:nvPicPr>
          <p:cNvPr id="3074" name="Picture 2" descr="C:\Users\pc\Desktop\ekra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074" y="1812757"/>
            <a:ext cx="8446168" cy="4916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5970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40521" y="1337805"/>
            <a:ext cx="8427994" cy="352884"/>
          </a:xfrm>
        </p:spPr>
        <p:txBody>
          <a:bodyPr>
            <a:noAutofit/>
          </a:bodyPr>
          <a:lstStyle/>
          <a:p>
            <a:r>
              <a:rPr lang="tr-TR" sz="1800" dirty="0">
                <a:latin typeface="+mn-lt"/>
              </a:rPr>
              <a:t>ERASMUS + STAJHAREKETLİLİĞİ</a:t>
            </a:r>
            <a:br>
              <a:rPr lang="tr-TR" sz="1800" dirty="0">
                <a:latin typeface="+mn-lt"/>
              </a:rPr>
            </a:br>
            <a:r>
              <a:rPr lang="tr-TR" sz="1800" dirty="0" smtClean="0">
                <a:latin typeface="+mn-lt"/>
              </a:rPr>
              <a:t>NEDEN STAJ</a:t>
            </a:r>
            <a:r>
              <a:rPr lang="tr-TR" sz="1800" dirty="0">
                <a:latin typeface="+mn-lt"/>
              </a:rPr>
              <a:t>?</a:t>
            </a:r>
          </a:p>
        </p:txBody>
      </p:sp>
      <p:sp>
        <p:nvSpPr>
          <p:cNvPr id="3" name="İçerik Yer Tutucusu 2"/>
          <p:cNvSpPr>
            <a:spLocks noGrp="1"/>
          </p:cNvSpPr>
          <p:nvPr>
            <p:ph idx="1"/>
          </p:nvPr>
        </p:nvSpPr>
        <p:spPr/>
        <p:txBody>
          <a:bodyPr>
            <a:normAutofit fontScale="47500" lnSpcReduction="20000"/>
          </a:bodyPr>
          <a:lstStyle/>
          <a:p>
            <a:endParaRPr lang="tr-TR" dirty="0"/>
          </a:p>
          <a:p>
            <a:r>
              <a:rPr lang="tr-TR" sz="3300" dirty="0"/>
              <a:t>Erasmus+ Stajı </a:t>
            </a:r>
            <a:r>
              <a:rPr lang="tr-TR" sz="3300" dirty="0" smtClean="0"/>
              <a:t>öğrencilere minimum </a:t>
            </a:r>
            <a:r>
              <a:rPr lang="tr-TR" sz="3300" dirty="0"/>
              <a:t>60 </a:t>
            </a:r>
            <a:r>
              <a:rPr lang="tr-TR" sz="3300" dirty="0" smtClean="0"/>
              <a:t>gün olmak üzere </a:t>
            </a:r>
            <a:r>
              <a:rPr lang="tr-TR" sz="3300" dirty="0"/>
              <a:t>Avrupa’da bir kuruluşta tam zamanlı staj imkanı sunar.</a:t>
            </a:r>
          </a:p>
          <a:p>
            <a:r>
              <a:rPr lang="tr-TR" sz="3300" dirty="0" smtClean="0"/>
              <a:t>Genellikle </a:t>
            </a:r>
            <a:r>
              <a:rPr lang="tr-TR" sz="3300" dirty="0"/>
              <a:t>yazın tercih edildiğinden, yazınızı maksimum fayda ile geçirmenizi sağlar.</a:t>
            </a:r>
          </a:p>
          <a:p>
            <a:r>
              <a:rPr lang="tr-TR" sz="3300" dirty="0" smtClean="0"/>
              <a:t>Mezun </a:t>
            </a:r>
            <a:r>
              <a:rPr lang="tr-TR" sz="3300" dirty="0"/>
              <a:t>durumundaki öğrenciler, aktif öğrenciyken başvurmaları halinde mezun </a:t>
            </a:r>
            <a:r>
              <a:rPr lang="tr-TR" sz="3300" dirty="0" smtClean="0"/>
              <a:t>olduktan </a:t>
            </a:r>
            <a:r>
              <a:rPr lang="tr-TR" sz="3300" dirty="0"/>
              <a:t>12 ay sonrasına kadar staj programından faydalanabilirler. Yurt </a:t>
            </a:r>
            <a:r>
              <a:rPr lang="tr-TR" sz="3300" dirty="0" smtClean="0"/>
              <a:t>dışında </a:t>
            </a:r>
            <a:r>
              <a:rPr lang="tr-TR" sz="3300" dirty="0"/>
              <a:t>böyle bir deneyim, </a:t>
            </a:r>
            <a:r>
              <a:rPr lang="tr-TR" sz="3300" dirty="0" smtClean="0"/>
              <a:t>iş </a:t>
            </a:r>
            <a:r>
              <a:rPr lang="tr-TR" sz="3300" dirty="0"/>
              <a:t>hayatı için oldukça önemli bir kazanım olacaktır</a:t>
            </a:r>
            <a:r>
              <a:rPr lang="tr-TR" sz="3300" dirty="0" smtClean="0"/>
              <a:t>.</a:t>
            </a:r>
          </a:p>
          <a:p>
            <a:r>
              <a:rPr lang="tr-TR" sz="3300" dirty="0"/>
              <a:t>Erasmus Plus Staj Hareketliliği Programı, bir Avrupa Birliği projesi olduğu için vize alma süreci Erasmus öğrencisi için daha kolay olacaktır.</a:t>
            </a:r>
          </a:p>
          <a:p>
            <a:r>
              <a:rPr lang="tr-TR" sz="3300" dirty="0" smtClean="0"/>
              <a:t>Diğer </a:t>
            </a:r>
            <a:r>
              <a:rPr lang="tr-TR" sz="3300" dirty="0"/>
              <a:t>Avrupa şehirlerini rahatça ziyaret etme şansına sahip olursunuz.</a:t>
            </a:r>
          </a:p>
          <a:p>
            <a:r>
              <a:rPr lang="tr-TR" sz="3300" dirty="0" smtClean="0"/>
              <a:t>Erasmus </a:t>
            </a:r>
            <a:r>
              <a:rPr lang="tr-TR" sz="3300" dirty="0"/>
              <a:t>Plus Staj Hareketliliği Programı sayesinde uluslararası bir ortamda çalışma şansı elde edebilir ve iş ortamını tanıyabilirsiniz.</a:t>
            </a:r>
          </a:p>
          <a:p>
            <a:r>
              <a:rPr lang="tr-TR" sz="3300" dirty="0" smtClean="0"/>
              <a:t>Staj </a:t>
            </a:r>
            <a:r>
              <a:rPr lang="tr-TR" sz="3300" dirty="0"/>
              <a:t>yaptığınız şirkette daha sonra çalışma şansı bulabilir veya bulunduğunuz ülkedeki diğer iş imkanlarını değerlendirme şansı elde edebilirsiniz</a:t>
            </a:r>
            <a:r>
              <a:rPr lang="tr-TR" sz="3300" dirty="0" smtClean="0"/>
              <a:t>.</a:t>
            </a:r>
          </a:p>
          <a:p>
            <a:r>
              <a:rPr lang="tr-TR" sz="3300" dirty="0"/>
              <a:t> Yabancı dilinizi geliştirebilir ve iş ile ilgili terimleri öğrenebilirsiniz.</a:t>
            </a:r>
          </a:p>
          <a:p>
            <a:r>
              <a:rPr lang="tr-TR" sz="3300" dirty="0" smtClean="0"/>
              <a:t> </a:t>
            </a:r>
            <a:r>
              <a:rPr lang="tr-TR" sz="3300" dirty="0"/>
              <a:t>İşverenler işe alım süreçlerinde edindiğiniz tecrübelere bakarlar. Yapmış olduğunuz staj ile rakiplerinizin önüne geçebilirsiniz.</a:t>
            </a:r>
          </a:p>
          <a:p>
            <a:r>
              <a:rPr lang="tr-TR" sz="3300" dirty="0" smtClean="0"/>
              <a:t>Farklı </a:t>
            </a:r>
            <a:r>
              <a:rPr lang="tr-TR" sz="3300" dirty="0"/>
              <a:t>kültürleri tanıyabilir ve yeni arkadaşlıklar edinebilirsiniz</a:t>
            </a:r>
            <a:r>
              <a:rPr lang="tr-TR" sz="3300" dirty="0" smtClean="0"/>
              <a:t>.</a:t>
            </a:r>
          </a:p>
          <a:p>
            <a:r>
              <a:rPr lang="tr-TR" sz="3300" dirty="0" smtClean="0"/>
              <a:t>Okulda </a:t>
            </a:r>
            <a:r>
              <a:rPr lang="tr-TR" sz="3300" dirty="0"/>
              <a:t>öğrendiklerinizi pratik olarak tecrübe etme şansı yakalayabilir bu sayede yeteneklerinizi geliştirebilirsiniz.</a:t>
            </a:r>
          </a:p>
          <a:p>
            <a:pPr marL="0" indent="0">
              <a:buNone/>
            </a:pPr>
            <a:endParaRPr lang="tr-TR" dirty="0"/>
          </a:p>
        </p:txBody>
      </p:sp>
    </p:spTree>
    <p:extLst>
      <p:ext uri="{BB962C8B-B14F-4D97-AF65-F5344CB8AC3E}">
        <p14:creationId xmlns:p14="http://schemas.microsoft.com/office/powerpoint/2010/main" val="2375543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10378" y="1469564"/>
            <a:ext cx="8427994" cy="352884"/>
          </a:xfrm>
        </p:spPr>
        <p:txBody>
          <a:bodyPr>
            <a:noAutofit/>
          </a:bodyPr>
          <a:lstStyle/>
          <a:p>
            <a:r>
              <a:rPr lang="tr-TR" sz="1800" dirty="0">
                <a:latin typeface="+mn-lt"/>
              </a:rPr>
              <a:t>ERASMUS + STAJ HAREKETLİLİĞİ</a:t>
            </a:r>
            <a:br>
              <a:rPr lang="tr-TR" sz="1800" dirty="0">
                <a:latin typeface="+mn-lt"/>
              </a:rPr>
            </a:br>
            <a:r>
              <a:rPr lang="tr-TR" sz="1800" dirty="0">
                <a:latin typeface="+mn-lt"/>
              </a:rPr>
              <a:t>AKADEMİK KONULAR</a:t>
            </a:r>
          </a:p>
        </p:txBody>
      </p:sp>
      <p:sp>
        <p:nvSpPr>
          <p:cNvPr id="3" name="İçerik Yer Tutucusu 2"/>
          <p:cNvSpPr>
            <a:spLocks noGrp="1"/>
          </p:cNvSpPr>
          <p:nvPr>
            <p:ph idx="1"/>
          </p:nvPr>
        </p:nvSpPr>
        <p:spPr/>
        <p:txBody>
          <a:bodyPr/>
          <a:lstStyle/>
          <a:p>
            <a:endParaRPr lang="tr-TR" dirty="0"/>
          </a:p>
          <a:p>
            <a:pPr marL="0" indent="0">
              <a:buNone/>
            </a:pPr>
            <a:r>
              <a:rPr lang="tr-TR" sz="1800" dirty="0" smtClean="0"/>
              <a:t>Erasmus</a:t>
            </a:r>
            <a:r>
              <a:rPr lang="tr-TR" sz="1800" dirty="0"/>
              <a:t>+ Staj </a:t>
            </a:r>
            <a:r>
              <a:rPr lang="tr-TR" sz="1800" dirty="0" smtClean="0"/>
              <a:t>Hareketliliği ’ne </a:t>
            </a:r>
            <a:r>
              <a:rPr lang="tr-TR" sz="1800" dirty="0"/>
              <a:t>gerekli koşulları sağlayan tüm öğrencilerimiz katılabilir. Öğrencilerimizin zorunlu bir stajının olması gerekmemektedir.</a:t>
            </a:r>
          </a:p>
          <a:p>
            <a:pPr marL="0" indent="0">
              <a:buNone/>
            </a:pPr>
            <a:r>
              <a:rPr lang="tr-TR" sz="1800" dirty="0" smtClean="0"/>
              <a:t>Bölümler </a:t>
            </a:r>
            <a:r>
              <a:rPr lang="tr-TR" sz="1800" dirty="0"/>
              <a:t>uygun gördüğü takdirde Erasmus+ </a:t>
            </a:r>
            <a:r>
              <a:rPr lang="tr-TR" sz="1800" dirty="0" smtClean="0"/>
              <a:t>Staj Hareketliliği </a:t>
            </a:r>
            <a:r>
              <a:rPr lang="tr-TR" sz="1800" dirty="0"/>
              <a:t>zorunlu staj  olarak sayılabilmektedir.</a:t>
            </a:r>
          </a:p>
          <a:p>
            <a:pPr marL="0" indent="0">
              <a:buNone/>
            </a:pPr>
            <a:r>
              <a:rPr lang="tr-TR" sz="1800" dirty="0" smtClean="0"/>
              <a:t>Staj </a:t>
            </a:r>
            <a:r>
              <a:rPr lang="tr-TR" sz="1800" dirty="0"/>
              <a:t>hareketliliği h</a:t>
            </a:r>
            <a:r>
              <a:rPr lang="tr-TR" sz="1800" dirty="0" smtClean="0"/>
              <a:t>erhangi </a:t>
            </a:r>
            <a:r>
              <a:rPr lang="tr-TR" sz="1800" dirty="0"/>
              <a:t>bir kredi transferi </a:t>
            </a:r>
            <a:r>
              <a:rPr lang="tr-TR" sz="1800" dirty="0" smtClean="0"/>
              <a:t>olmaksızın yapılabilir</a:t>
            </a:r>
            <a:r>
              <a:rPr lang="tr-TR" sz="1800" dirty="0"/>
              <a:t>.</a:t>
            </a:r>
          </a:p>
          <a:p>
            <a:endParaRPr lang="tr-TR" dirty="0"/>
          </a:p>
        </p:txBody>
      </p:sp>
    </p:spTree>
    <p:extLst>
      <p:ext uri="{BB962C8B-B14F-4D97-AF65-F5344CB8AC3E}">
        <p14:creationId xmlns:p14="http://schemas.microsoft.com/office/powerpoint/2010/main" val="2732308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1800" dirty="0">
                <a:latin typeface="+mn-lt"/>
              </a:rPr>
              <a:t>ERASMUS+ </a:t>
            </a:r>
            <a:r>
              <a:rPr lang="tr-TR" sz="1800" dirty="0" smtClean="0">
                <a:latin typeface="+mn-lt"/>
              </a:rPr>
              <a:t>STAJ HAREKETLİLİĞİ</a:t>
            </a:r>
            <a:r>
              <a:rPr lang="tr-TR" sz="1800" dirty="0">
                <a:latin typeface="+mn-lt"/>
              </a:rPr>
              <a:t/>
            </a:r>
            <a:br>
              <a:rPr lang="tr-TR" sz="1800" dirty="0">
                <a:latin typeface="+mn-lt"/>
              </a:rPr>
            </a:br>
            <a:r>
              <a:rPr lang="tr-TR" sz="1800" dirty="0" smtClean="0">
                <a:latin typeface="+mn-lt"/>
              </a:rPr>
              <a:t>KAPSAMINDA STAJ YERİ NASIL BULUNUR?</a:t>
            </a:r>
            <a:endParaRPr lang="tr-TR" sz="1800" dirty="0">
              <a:latin typeface="+mn-lt"/>
            </a:endParaRPr>
          </a:p>
        </p:txBody>
      </p:sp>
      <p:sp>
        <p:nvSpPr>
          <p:cNvPr id="3" name="İçerik Yer Tutucusu 2"/>
          <p:cNvSpPr>
            <a:spLocks noGrp="1"/>
          </p:cNvSpPr>
          <p:nvPr>
            <p:ph idx="1"/>
          </p:nvPr>
        </p:nvSpPr>
        <p:spPr>
          <a:xfrm>
            <a:off x="420731" y="1989221"/>
            <a:ext cx="8427994" cy="4754478"/>
          </a:xfrm>
        </p:spPr>
        <p:txBody>
          <a:bodyPr>
            <a:normAutofit/>
          </a:bodyPr>
          <a:lstStyle/>
          <a:p>
            <a:pPr marL="0" indent="0">
              <a:buNone/>
            </a:pPr>
            <a:r>
              <a:rPr lang="tr-TR" sz="1800" dirty="0"/>
              <a:t>Erasmus+ stajı ilanları bulabileceğiniz web sitelerine bakmanız oldukça faydalı olacaktır</a:t>
            </a:r>
            <a:r>
              <a:rPr lang="tr-TR" sz="1800" dirty="0" smtClean="0"/>
              <a:t>.</a:t>
            </a:r>
            <a:endParaRPr lang="tr-TR" sz="1800" dirty="0"/>
          </a:p>
          <a:p>
            <a:pPr marL="0" indent="0">
              <a:buNone/>
            </a:pPr>
            <a:r>
              <a:rPr lang="tr-TR" sz="1800" dirty="0">
                <a:hlinkClick r:id="rId2"/>
              </a:rPr>
              <a:t>https://ec.europa.eu/eures/pub</a:t>
            </a:r>
            <a:r>
              <a:rPr lang="tr-TR" sz="1800" dirty="0" smtClean="0"/>
              <a:t>...</a:t>
            </a:r>
          </a:p>
          <a:p>
            <a:pPr marL="0" indent="0">
              <a:buNone/>
            </a:pPr>
            <a:r>
              <a:rPr lang="tr-TR" sz="1800" dirty="0" smtClean="0">
                <a:hlinkClick r:id="rId3"/>
              </a:rPr>
              <a:t>https</a:t>
            </a:r>
            <a:r>
              <a:rPr lang="tr-TR" sz="1800" dirty="0">
                <a:hlinkClick r:id="rId3"/>
              </a:rPr>
              <a:t>://</a:t>
            </a:r>
            <a:r>
              <a:rPr lang="tr-TR" sz="1800" dirty="0" smtClean="0">
                <a:hlinkClick r:id="rId3"/>
              </a:rPr>
              <a:t>www.trainingexperience.org</a:t>
            </a:r>
            <a:endParaRPr lang="tr-TR" sz="1800" dirty="0" smtClean="0"/>
          </a:p>
          <a:p>
            <a:pPr marL="0" indent="0">
              <a:buNone/>
            </a:pPr>
            <a:r>
              <a:rPr lang="tr-TR" sz="1800" dirty="0" smtClean="0">
                <a:hlinkClick r:id="rId4"/>
              </a:rPr>
              <a:t>www.iagora.com/work/en/internships</a:t>
            </a:r>
            <a:endParaRPr lang="tr-TR" sz="1800" dirty="0" smtClean="0"/>
          </a:p>
          <a:p>
            <a:pPr marL="0" indent="0">
              <a:buNone/>
            </a:pPr>
            <a:r>
              <a:rPr lang="tr-TR" sz="1800" dirty="0" smtClean="0">
                <a:hlinkClick r:id="rId5"/>
              </a:rPr>
              <a:t>www.globalplacement.com/</a:t>
            </a:r>
            <a:endParaRPr lang="tr-TR" sz="1800" dirty="0" smtClean="0"/>
          </a:p>
          <a:p>
            <a:pPr marL="0" indent="0">
              <a:buNone/>
            </a:pPr>
            <a:r>
              <a:rPr lang="tr-TR" sz="1800" dirty="0" smtClean="0">
                <a:hlinkClick r:id="rId6"/>
              </a:rPr>
              <a:t>www.leonet.joeplus.org</a:t>
            </a:r>
            <a:endParaRPr lang="tr-TR" sz="1800" dirty="0" smtClean="0"/>
          </a:p>
          <a:p>
            <a:pPr marL="0" indent="0">
              <a:buNone/>
            </a:pPr>
            <a:r>
              <a:rPr lang="tr-TR" sz="1800" dirty="0" smtClean="0">
                <a:hlinkClick r:id="rId7"/>
              </a:rPr>
              <a:t>www.praxisnetwork.eu/</a:t>
            </a:r>
            <a:endParaRPr lang="tr-TR" sz="1800" dirty="0" smtClean="0"/>
          </a:p>
          <a:p>
            <a:pPr marL="0" indent="0">
              <a:buNone/>
            </a:pPr>
            <a:r>
              <a:rPr lang="tr-TR" sz="1800" dirty="0" smtClean="0">
                <a:hlinkClick r:id="rId8"/>
              </a:rPr>
              <a:t>www.indeed.com</a:t>
            </a:r>
            <a:endParaRPr lang="tr-TR" sz="1800" dirty="0" smtClean="0"/>
          </a:p>
          <a:p>
            <a:pPr marL="0" indent="0">
              <a:buNone/>
            </a:pPr>
            <a:r>
              <a:rPr lang="tr-TR" sz="1800" dirty="0" smtClean="0">
                <a:hlinkClick r:id="rId9"/>
              </a:rPr>
              <a:t>www.europe-internship.com/placements_/</a:t>
            </a:r>
            <a:endParaRPr lang="tr-TR" sz="1800" dirty="0" smtClean="0"/>
          </a:p>
          <a:p>
            <a:pPr marL="0" indent="0">
              <a:buNone/>
            </a:pPr>
            <a:r>
              <a:rPr lang="tr-TR" sz="1800" dirty="0" smtClean="0">
                <a:hlinkClick r:id="rId10"/>
              </a:rPr>
              <a:t>https</a:t>
            </a:r>
            <a:r>
              <a:rPr lang="tr-TR" sz="1800" dirty="0">
                <a:hlinkClick r:id="rId10"/>
              </a:rPr>
              <a:t>://</a:t>
            </a:r>
            <a:r>
              <a:rPr lang="tr-TR" sz="1800" dirty="0" smtClean="0">
                <a:hlinkClick r:id="rId10"/>
              </a:rPr>
              <a:t>www.gooverseas.com/internships-abroad/summer</a:t>
            </a:r>
            <a:endParaRPr lang="tr-TR" sz="1800" dirty="0" smtClean="0"/>
          </a:p>
          <a:p>
            <a:pPr marL="0" indent="0">
              <a:buNone/>
            </a:pPr>
            <a:r>
              <a:rPr lang="tr-TR" sz="1800" dirty="0" smtClean="0">
                <a:hlinkClick r:id="rId11"/>
              </a:rPr>
              <a:t>www.erasmusintern.org</a:t>
            </a:r>
            <a:endParaRPr lang="tr-TR" sz="1800" dirty="0" smtClean="0"/>
          </a:p>
          <a:p>
            <a:pPr marL="0" indent="0">
              <a:buNone/>
            </a:pPr>
            <a:endParaRPr lang="tr-TR" dirty="0"/>
          </a:p>
        </p:txBody>
      </p:sp>
    </p:spTree>
    <p:extLst>
      <p:ext uri="{BB962C8B-B14F-4D97-AF65-F5344CB8AC3E}">
        <p14:creationId xmlns:p14="http://schemas.microsoft.com/office/powerpoint/2010/main" val="1540737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1800" dirty="0">
                <a:latin typeface="+mn-lt"/>
              </a:rPr>
              <a:t>Staj Yeri Nasıl Bulunur? Staja hazırlık olarak neler yapmalıyım?</a:t>
            </a:r>
            <a:r>
              <a:rPr lang="tr-TR" sz="1800" b="0" dirty="0" smtClean="0">
                <a:latin typeface="+mn-lt"/>
              </a:rPr>
              <a:t>!</a:t>
            </a:r>
            <a:endParaRPr lang="tr-TR" sz="1800" dirty="0">
              <a:latin typeface="+mn-lt"/>
            </a:endParaRPr>
          </a:p>
        </p:txBody>
      </p:sp>
      <p:sp>
        <p:nvSpPr>
          <p:cNvPr id="3" name="İçerik Yer Tutucusu 2"/>
          <p:cNvSpPr>
            <a:spLocks noGrp="1"/>
          </p:cNvSpPr>
          <p:nvPr>
            <p:ph idx="1"/>
          </p:nvPr>
        </p:nvSpPr>
        <p:spPr>
          <a:xfrm>
            <a:off x="420731" y="1981200"/>
            <a:ext cx="8427994" cy="4762499"/>
          </a:xfrm>
        </p:spPr>
        <p:txBody>
          <a:bodyPr>
            <a:normAutofit/>
          </a:bodyPr>
          <a:lstStyle/>
          <a:p>
            <a:pPr>
              <a:buFont typeface="Wingdings" panose="05000000000000000000" pitchFamily="2" charset="2"/>
              <a:buChar char="Ø"/>
            </a:pPr>
            <a:r>
              <a:rPr lang="tr-TR" sz="1800" dirty="0"/>
              <a:t>Erasmus B</a:t>
            </a:r>
            <a:r>
              <a:rPr lang="tr-TR" sz="1800" dirty="0" smtClean="0"/>
              <a:t>ölüm </a:t>
            </a:r>
            <a:r>
              <a:rPr lang="tr-TR" sz="1800" dirty="0"/>
              <a:t>K</a:t>
            </a:r>
            <a:r>
              <a:rPr lang="tr-TR" sz="1800" dirty="0" smtClean="0"/>
              <a:t>oordinatörünüzün </a:t>
            </a:r>
            <a:r>
              <a:rPr lang="tr-TR" sz="1800" dirty="0"/>
              <a:t>yurt dışı bağlantılarından </a:t>
            </a:r>
            <a:r>
              <a:rPr lang="tr-TR" sz="1800" dirty="0" smtClean="0"/>
              <a:t>yararlanın.</a:t>
            </a:r>
            <a:endParaRPr lang="tr-TR" sz="1800" dirty="0"/>
          </a:p>
          <a:p>
            <a:pPr>
              <a:buFont typeface="Wingdings" panose="05000000000000000000" pitchFamily="2" charset="2"/>
              <a:buChar char="Ø"/>
            </a:pPr>
            <a:r>
              <a:rPr lang="tr-TR" sz="1800" dirty="0"/>
              <a:t>Staj yapılacak kurumları aramaya erken başlayın </a:t>
            </a:r>
            <a:r>
              <a:rPr lang="tr-TR" sz="1800" dirty="0" smtClean="0"/>
              <a:t>.</a:t>
            </a:r>
          </a:p>
          <a:p>
            <a:pPr>
              <a:buFont typeface="Wingdings" panose="05000000000000000000" pitchFamily="2" charset="2"/>
              <a:buChar char="Ø"/>
            </a:pPr>
            <a:r>
              <a:rPr lang="tr-TR" sz="1800" dirty="0" smtClean="0"/>
              <a:t>Staj </a:t>
            </a:r>
            <a:r>
              <a:rPr lang="tr-TR" sz="1800" dirty="0"/>
              <a:t>yapmak istediğiniz ülkeyi </a:t>
            </a:r>
            <a:r>
              <a:rPr lang="tr-TR" sz="1800" dirty="0" smtClean="0"/>
              <a:t>seçin.</a:t>
            </a:r>
            <a:endParaRPr lang="tr-TR" sz="1800" dirty="0"/>
          </a:p>
          <a:p>
            <a:pPr>
              <a:buFont typeface="Wingdings" panose="05000000000000000000" pitchFamily="2" charset="2"/>
              <a:buChar char="Ø"/>
            </a:pPr>
            <a:r>
              <a:rPr lang="tr-TR" sz="1800" dirty="0" smtClean="0"/>
              <a:t>Stajın bölüm ile ilişkili olmasına dikkat edin.</a:t>
            </a:r>
          </a:p>
          <a:p>
            <a:pPr>
              <a:buFont typeface="Wingdings" panose="05000000000000000000" pitchFamily="2" charset="2"/>
              <a:buChar char="Ø"/>
            </a:pPr>
            <a:r>
              <a:rPr lang="tr-TR" sz="1800" dirty="0" smtClean="0"/>
              <a:t>CV ve motivasyon mektubu hazırlayın.</a:t>
            </a:r>
          </a:p>
          <a:p>
            <a:pPr>
              <a:buFont typeface="Wingdings" panose="05000000000000000000" pitchFamily="2" charset="2"/>
              <a:buChar char="Ø"/>
            </a:pPr>
            <a:r>
              <a:rPr lang="tr-TR" sz="1800" dirty="0" err="1"/>
              <a:t>Linkledln</a:t>
            </a:r>
            <a:r>
              <a:rPr lang="tr-TR" sz="1800" dirty="0"/>
              <a:t> hesabı </a:t>
            </a:r>
            <a:r>
              <a:rPr lang="tr-TR" sz="1800" dirty="0" smtClean="0"/>
              <a:t>açın.</a:t>
            </a:r>
            <a:endParaRPr lang="tr-TR" sz="1800" dirty="0"/>
          </a:p>
          <a:p>
            <a:pPr>
              <a:buFont typeface="Wingdings" panose="05000000000000000000" pitchFamily="2" charset="2"/>
              <a:buChar char="Ø"/>
            </a:pPr>
            <a:r>
              <a:rPr lang="tr-TR" sz="1800" dirty="0" smtClean="0"/>
              <a:t>Kurumların </a:t>
            </a:r>
            <a:r>
              <a:rPr lang="tr-TR" sz="1800" dirty="0" err="1"/>
              <a:t>i</a:t>
            </a:r>
            <a:r>
              <a:rPr lang="tr-TR" sz="1800" dirty="0" err="1" smtClean="0"/>
              <a:t>nfo</a:t>
            </a:r>
            <a:r>
              <a:rPr lang="tr-TR" sz="1800" dirty="0" smtClean="0"/>
              <a:t>(genel </a:t>
            </a:r>
            <a:r>
              <a:rPr lang="tr-TR" sz="1800" dirty="0"/>
              <a:t>adreslerine) </a:t>
            </a:r>
            <a:r>
              <a:rPr lang="tr-TR" sz="1800" dirty="0" err="1" smtClean="0"/>
              <a:t>e.mail</a:t>
            </a:r>
            <a:r>
              <a:rPr lang="tr-TR" sz="1800" dirty="0" smtClean="0"/>
              <a:t> </a:t>
            </a:r>
            <a:r>
              <a:rPr lang="tr-TR" sz="1800" dirty="0"/>
              <a:t>gönderin.</a:t>
            </a:r>
          </a:p>
          <a:p>
            <a:pPr>
              <a:buFont typeface="Wingdings" panose="05000000000000000000" pitchFamily="2" charset="2"/>
              <a:buChar char="Ø"/>
            </a:pPr>
            <a:r>
              <a:rPr lang="tr-TR" sz="1800" dirty="0" smtClean="0"/>
              <a:t>Mail </a:t>
            </a:r>
            <a:r>
              <a:rPr lang="tr-TR" sz="1800" dirty="0"/>
              <a:t>attığınız ve size dönüş yapan yerleri not alın.</a:t>
            </a:r>
          </a:p>
          <a:p>
            <a:pPr>
              <a:buFont typeface="Wingdings" panose="05000000000000000000" pitchFamily="2" charset="2"/>
              <a:buChar char="Ø"/>
            </a:pPr>
            <a:r>
              <a:rPr lang="tr-TR" sz="1800" dirty="0"/>
              <a:t>Size olumlu dönüş yapan firmalardan </a:t>
            </a:r>
            <a:r>
              <a:rPr lang="tr-TR" sz="1800" dirty="0" err="1"/>
              <a:t>skype</a:t>
            </a:r>
            <a:r>
              <a:rPr lang="tr-TR" sz="1800" dirty="0"/>
              <a:t> görüşmesi isteyin.</a:t>
            </a:r>
          </a:p>
          <a:p>
            <a:pPr>
              <a:buFont typeface="Wingdings" panose="05000000000000000000" pitchFamily="2" charset="2"/>
              <a:buChar char="Ø"/>
            </a:pPr>
            <a:r>
              <a:rPr lang="tr-TR" sz="1800" dirty="0"/>
              <a:t>Sabırlı olun ve vazgeçmeyin.</a:t>
            </a:r>
          </a:p>
          <a:p>
            <a:pPr marL="0" indent="0">
              <a:buNone/>
            </a:pPr>
            <a:endParaRPr lang="tr-TR" dirty="0"/>
          </a:p>
        </p:txBody>
      </p:sp>
    </p:spTree>
    <p:extLst>
      <p:ext uri="{BB962C8B-B14F-4D97-AF65-F5344CB8AC3E}">
        <p14:creationId xmlns:p14="http://schemas.microsoft.com/office/powerpoint/2010/main" val="4284659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1800" dirty="0">
                <a:latin typeface="+mn-lt"/>
              </a:rPr>
              <a:t>ERASMUS + STAJ HAREKETLİLİĞİ</a:t>
            </a:r>
            <a:br>
              <a:rPr lang="tr-TR" sz="1800" dirty="0">
                <a:latin typeface="+mn-lt"/>
              </a:rPr>
            </a:br>
            <a:r>
              <a:rPr lang="tr-TR" sz="1800" dirty="0">
                <a:latin typeface="+mn-lt"/>
              </a:rPr>
              <a:t>BAŞVURU</a:t>
            </a:r>
          </a:p>
        </p:txBody>
      </p:sp>
      <p:sp>
        <p:nvSpPr>
          <p:cNvPr id="3" name="İçerik Yer Tutucusu 2"/>
          <p:cNvSpPr>
            <a:spLocks noGrp="1"/>
          </p:cNvSpPr>
          <p:nvPr>
            <p:ph idx="1"/>
          </p:nvPr>
        </p:nvSpPr>
        <p:spPr/>
        <p:txBody>
          <a:bodyPr>
            <a:normAutofit fontScale="32500" lnSpcReduction="20000"/>
          </a:bodyPr>
          <a:lstStyle/>
          <a:p>
            <a:pPr marL="0" indent="0" fontAlgn="base">
              <a:buNone/>
            </a:pPr>
            <a:endParaRPr lang="tr-TR" sz="2000" b="1" u="sng" dirty="0" smtClean="0"/>
          </a:p>
          <a:p>
            <a:pPr marL="0" indent="0" fontAlgn="base">
              <a:buNone/>
            </a:pPr>
            <a:r>
              <a:rPr lang="tr-TR" sz="3300" b="1" u="sng" dirty="0" smtClean="0"/>
              <a:t>BAŞVURU </a:t>
            </a:r>
            <a:r>
              <a:rPr lang="tr-TR" sz="3300" b="1" u="sng" dirty="0"/>
              <a:t>ŞARTLARI</a:t>
            </a:r>
            <a:endParaRPr lang="tr-TR" sz="3300" dirty="0"/>
          </a:p>
          <a:p>
            <a:pPr marL="0" indent="0" fontAlgn="base">
              <a:buNone/>
            </a:pPr>
            <a:r>
              <a:rPr lang="tr-TR" sz="3300" dirty="0" smtClean="0"/>
              <a:t>1-)Boğaziçi </a:t>
            </a:r>
            <a:r>
              <a:rPr lang="tr-TR" sz="3300" dirty="0"/>
              <a:t>Üniversitesi’nde kayıtlı öğrenci olmak.</a:t>
            </a:r>
          </a:p>
          <a:p>
            <a:pPr marL="0" indent="0" fontAlgn="base">
              <a:buNone/>
            </a:pPr>
            <a:r>
              <a:rPr lang="tr-TR" sz="3300" dirty="0" smtClean="0"/>
              <a:t>2-)Lisans </a:t>
            </a:r>
            <a:r>
              <a:rPr lang="tr-TR" sz="3300" dirty="0"/>
              <a:t>öğrencileri en az 2 dönem okumuş ve minimum 2.20 </a:t>
            </a:r>
            <a:r>
              <a:rPr lang="tr-TR" sz="3300" dirty="0" err="1"/>
              <a:t>GPA’e</a:t>
            </a:r>
            <a:r>
              <a:rPr lang="tr-TR" sz="3300" dirty="0"/>
              <a:t> sahip olmalı (</a:t>
            </a:r>
            <a:r>
              <a:rPr lang="tr-TR" sz="3300" dirty="0" err="1"/>
              <a:t>remedial</a:t>
            </a:r>
            <a:r>
              <a:rPr lang="tr-TR" sz="3300" dirty="0"/>
              <a:t> ve hazırlık sınıfı haricinde).</a:t>
            </a:r>
          </a:p>
          <a:p>
            <a:pPr marL="0" indent="0" fontAlgn="base">
              <a:buNone/>
            </a:pPr>
            <a:r>
              <a:rPr lang="tr-TR" sz="3300" dirty="0" smtClean="0"/>
              <a:t>3-)Lisans </a:t>
            </a:r>
            <a:r>
              <a:rPr lang="tr-TR" sz="3300" dirty="0"/>
              <a:t>üstü öğrencileri için ortalama şartı minimum 2.50’dir.</a:t>
            </a:r>
          </a:p>
          <a:p>
            <a:pPr marL="0" indent="0" fontAlgn="base">
              <a:buNone/>
            </a:pPr>
            <a:r>
              <a:rPr lang="tr-TR" sz="3300" dirty="0" smtClean="0"/>
              <a:t>4-)Öğrenciler </a:t>
            </a:r>
            <a:r>
              <a:rPr lang="tr-TR" sz="3300" dirty="0"/>
              <a:t>gidilen ülkenin dil yeterliliğini sağlamak durumundadır. Misafir olunacak kurum için İngilizce şartı var ise, gidilen ülkenin dil yeterliliğinden muaf olur</a:t>
            </a:r>
            <a:r>
              <a:rPr lang="tr-TR" sz="3300" dirty="0" smtClean="0"/>
              <a:t>. Bu koşul için, konuşma dili İngilizce olan ülkeler haricince, </a:t>
            </a:r>
            <a:r>
              <a:rPr lang="tr-TR" sz="3300" dirty="0"/>
              <a:t>kabul mektubunda İngilizce şartı ibaresi yer </a:t>
            </a:r>
            <a:r>
              <a:rPr lang="tr-TR" sz="3300" dirty="0" smtClean="0"/>
              <a:t>almalıdır</a:t>
            </a:r>
            <a:r>
              <a:rPr lang="tr-TR" sz="3300" dirty="0"/>
              <a:t>. </a:t>
            </a:r>
            <a:endParaRPr lang="tr-TR" sz="3300" dirty="0" smtClean="0"/>
          </a:p>
          <a:p>
            <a:pPr marL="0" indent="0" fontAlgn="base">
              <a:buNone/>
            </a:pPr>
            <a:r>
              <a:rPr lang="tr-TR" sz="3300" b="1" dirty="0"/>
              <a:t>İSTENİLEN BELGELER</a:t>
            </a:r>
            <a:endParaRPr lang="tr-TR" sz="3300" dirty="0"/>
          </a:p>
          <a:p>
            <a:pPr marL="0" indent="0" fontAlgn="base">
              <a:buNone/>
            </a:pPr>
            <a:r>
              <a:rPr lang="tr-TR" sz="3300" dirty="0" smtClean="0">
                <a:hlinkClick r:id="rId2"/>
              </a:rPr>
              <a:t>1- Erasmus</a:t>
            </a:r>
            <a:r>
              <a:rPr lang="tr-TR" sz="3300" dirty="0">
                <a:hlinkClick r:id="rId2"/>
              </a:rPr>
              <a:t>+ Staj Başvuru Formu </a:t>
            </a:r>
            <a:endParaRPr lang="tr-TR" sz="3300" dirty="0"/>
          </a:p>
          <a:p>
            <a:pPr marL="0" indent="0" fontAlgn="base">
              <a:buNone/>
            </a:pPr>
            <a:r>
              <a:rPr lang="tr-TR" sz="3300" dirty="0" smtClean="0"/>
              <a:t>2- Resmi </a:t>
            </a:r>
            <a:r>
              <a:rPr lang="tr-TR" sz="3300" dirty="0"/>
              <a:t>kabul mektubu (Antetli kağıtta ve mühürlü olmalı, staj başlangıç ve bitiş tarihlerini içermeli</a:t>
            </a:r>
            <a:r>
              <a:rPr lang="tr-TR" sz="3300" dirty="0" smtClean="0"/>
              <a:t>)</a:t>
            </a:r>
          </a:p>
          <a:p>
            <a:pPr fontAlgn="base">
              <a:buFont typeface="Arial" panose="020B0604020202020204" pitchFamily="34" charset="0"/>
              <a:buChar char="•"/>
            </a:pPr>
            <a:r>
              <a:rPr lang="tr-TR" sz="3300" dirty="0" smtClean="0"/>
              <a:t>Yükseköğretim </a:t>
            </a:r>
            <a:r>
              <a:rPr lang="tr-TR" sz="3300" dirty="0"/>
              <a:t>Kurumlarında proje dahilinde kabul alan adayların kabul mektubuna aşağıdaki detayları eklemeleri gerekmektedir</a:t>
            </a:r>
            <a:r>
              <a:rPr lang="tr-TR" sz="3300" dirty="0" smtClean="0"/>
              <a:t>.</a:t>
            </a:r>
          </a:p>
          <a:p>
            <a:pPr marL="0" indent="0" fontAlgn="base">
              <a:buNone/>
            </a:pPr>
            <a:r>
              <a:rPr lang="tr-TR" sz="3300" dirty="0" smtClean="0"/>
              <a:t>           Proje Başlığı - Projenin Fonlandığı Kurum - Proje Bütçesi - Proje Başlangıç </a:t>
            </a:r>
            <a:r>
              <a:rPr lang="tr-TR" sz="3300" dirty="0"/>
              <a:t>Bitiş </a:t>
            </a:r>
            <a:r>
              <a:rPr lang="tr-TR" sz="3300" dirty="0" smtClean="0"/>
              <a:t>Tarihleri  - Staj </a:t>
            </a:r>
            <a:r>
              <a:rPr lang="tr-TR" sz="3300" dirty="0"/>
              <a:t>Başlangıç ve Bitiş </a:t>
            </a:r>
            <a:r>
              <a:rPr lang="tr-TR" sz="3300" dirty="0" smtClean="0"/>
              <a:t>Tarihleri - Proje </a:t>
            </a:r>
            <a:r>
              <a:rPr lang="tr-TR" sz="3300" dirty="0"/>
              <a:t>Dili</a:t>
            </a:r>
          </a:p>
          <a:p>
            <a:pPr marL="0" indent="0" fontAlgn="base">
              <a:buNone/>
            </a:pPr>
            <a:r>
              <a:rPr lang="tr-TR" sz="3300" dirty="0" smtClean="0"/>
              <a:t>3- Akademik </a:t>
            </a:r>
            <a:r>
              <a:rPr lang="tr-TR" sz="3300" dirty="0"/>
              <a:t>danışmandan alınmış referans mektubu. Belirtilmesi gerekenler: (i) Stajınızın bölümünüzle ilgili olduğu (ii) Eğer bölümünüzün zorunlu stajı varsa, stajınızın bölümündeki zorunlu staj yerine sayılıp sayılmayacağı.</a:t>
            </a:r>
          </a:p>
          <a:p>
            <a:pPr marL="0" indent="0" fontAlgn="base">
              <a:buNone/>
            </a:pPr>
            <a:r>
              <a:rPr lang="tr-TR" sz="3300" dirty="0" smtClean="0"/>
              <a:t>4- Güncel </a:t>
            </a:r>
            <a:r>
              <a:rPr lang="tr-TR" sz="3300" dirty="0"/>
              <a:t>transkript kopyası.</a:t>
            </a:r>
          </a:p>
          <a:p>
            <a:pPr marL="0" indent="0" fontAlgn="base">
              <a:buNone/>
            </a:pPr>
            <a:r>
              <a:rPr lang="tr-TR" sz="3300" dirty="0" smtClean="0"/>
              <a:t>5- </a:t>
            </a:r>
            <a:r>
              <a:rPr lang="tr-TR" sz="3300" dirty="0" err="1" smtClean="0"/>
              <a:t>YADYOK’tan</a:t>
            </a:r>
            <a:r>
              <a:rPr lang="tr-TR" sz="3300" dirty="0" smtClean="0"/>
              <a:t> </a:t>
            </a:r>
            <a:r>
              <a:rPr lang="tr-TR" sz="3300" dirty="0"/>
              <a:t>alınmış, </a:t>
            </a:r>
            <a:r>
              <a:rPr lang="tr-TR" sz="3300" dirty="0" err="1"/>
              <a:t>Proficiency</a:t>
            </a:r>
            <a:r>
              <a:rPr lang="tr-TR" sz="3300" dirty="0"/>
              <a:t> notunuzu gösteren belge. İngilizce yeterlilik yükümlülüğü olmayan adaylar </a:t>
            </a:r>
            <a:r>
              <a:rPr lang="tr-TR" sz="3300" dirty="0" smtClean="0"/>
              <a:t> </a:t>
            </a:r>
            <a:r>
              <a:rPr lang="tr-TR" sz="3300" dirty="0" err="1" smtClean="0"/>
              <a:t>yda</a:t>
            </a:r>
            <a:r>
              <a:rPr lang="tr-TR" sz="3300" dirty="0" smtClean="0"/>
              <a:t> staj hareketlilik dili </a:t>
            </a:r>
            <a:r>
              <a:rPr lang="tr-TR" sz="3300" dirty="0" err="1" smtClean="0"/>
              <a:t>ingilizce</a:t>
            </a:r>
            <a:r>
              <a:rPr lang="tr-TR" sz="3300" dirty="0" smtClean="0"/>
              <a:t> dışı olan adaylar aşağıdaki </a:t>
            </a:r>
            <a:r>
              <a:rPr lang="tr-TR" sz="3300" dirty="0"/>
              <a:t>formları sağlamakla yükümlüdür:</a:t>
            </a:r>
          </a:p>
          <a:p>
            <a:pPr marL="0" indent="0" fontAlgn="base">
              <a:buNone/>
            </a:pPr>
            <a:r>
              <a:rPr lang="tr-TR" sz="3300" dirty="0" smtClean="0"/>
              <a:t>6- Gerekli </a:t>
            </a:r>
            <a:r>
              <a:rPr lang="tr-TR" sz="3300" dirty="0"/>
              <a:t>olan dil yeterliliğini sağladığınızı gösteren Lise Diploması kopyası,</a:t>
            </a:r>
          </a:p>
          <a:p>
            <a:pPr marL="0" indent="0" fontAlgn="base">
              <a:buNone/>
            </a:pPr>
            <a:r>
              <a:rPr lang="tr-TR" sz="3300" dirty="0" smtClean="0"/>
              <a:t>7- Yabancı </a:t>
            </a:r>
            <a:r>
              <a:rPr lang="tr-TR" sz="3300" dirty="0"/>
              <a:t>Diller Yüksek Okulu'ndan, en az 202 seviyesinde ilgili dil dersini aldığınızı gösteren belge,</a:t>
            </a:r>
          </a:p>
          <a:p>
            <a:pPr marL="0" indent="0" fontAlgn="base">
              <a:buNone/>
            </a:pPr>
            <a:r>
              <a:rPr lang="tr-TR" sz="3300" dirty="0" smtClean="0"/>
              <a:t>8- Saygın </a:t>
            </a:r>
            <a:r>
              <a:rPr lang="tr-TR" sz="3300" dirty="0"/>
              <a:t>bir dil kurumundan, en az B1 seviyesinde olduğunuzu gösteren belge (Örneğin: Goethe </a:t>
            </a:r>
            <a:r>
              <a:rPr lang="tr-TR" sz="3300" dirty="0" err="1"/>
              <a:t>Institute</a:t>
            </a:r>
            <a:r>
              <a:rPr lang="tr-TR" sz="3300" dirty="0"/>
              <a:t>, Cervantes </a:t>
            </a:r>
            <a:r>
              <a:rPr lang="tr-TR" sz="3300" dirty="0" err="1"/>
              <a:t>Institute</a:t>
            </a:r>
            <a:r>
              <a:rPr lang="tr-TR" sz="3300" dirty="0"/>
              <a:t> ...)</a:t>
            </a:r>
          </a:p>
          <a:p>
            <a:pPr marL="0" indent="0" fontAlgn="base">
              <a:buNone/>
            </a:pPr>
            <a:endParaRPr lang="tr-TR" sz="2000" dirty="0"/>
          </a:p>
          <a:p>
            <a:pPr marL="0" indent="0">
              <a:buNone/>
            </a:pPr>
            <a:endParaRPr lang="tr-TR" dirty="0"/>
          </a:p>
        </p:txBody>
      </p:sp>
    </p:spTree>
    <p:extLst>
      <p:ext uri="{BB962C8B-B14F-4D97-AF65-F5344CB8AC3E}">
        <p14:creationId xmlns:p14="http://schemas.microsoft.com/office/powerpoint/2010/main" val="2902061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1800" dirty="0">
                <a:latin typeface="+mn-lt"/>
              </a:rPr>
              <a:t>ERASMUS + STAJ HAREKETLİLİĞİ</a:t>
            </a:r>
            <a:br>
              <a:rPr lang="tr-TR" sz="1800" dirty="0">
                <a:latin typeface="+mn-lt"/>
              </a:rPr>
            </a:br>
            <a:r>
              <a:rPr lang="tr-TR" sz="1800" dirty="0" smtClean="0">
                <a:latin typeface="+mn-lt"/>
              </a:rPr>
              <a:t>SEÇİM KRİTERİ</a:t>
            </a:r>
            <a:endParaRPr lang="tr-TR" sz="1800" dirty="0">
              <a:latin typeface="+mn-lt"/>
            </a:endParaRPr>
          </a:p>
        </p:txBody>
      </p:sp>
      <p:sp>
        <p:nvSpPr>
          <p:cNvPr id="3" name="İçerik Yer Tutucusu 2"/>
          <p:cNvSpPr>
            <a:spLocks noGrp="1"/>
          </p:cNvSpPr>
          <p:nvPr>
            <p:ph idx="1"/>
          </p:nvPr>
        </p:nvSpPr>
        <p:spPr/>
        <p:txBody>
          <a:bodyPr>
            <a:normAutofit fontScale="40000" lnSpcReduction="20000"/>
          </a:bodyPr>
          <a:lstStyle/>
          <a:p>
            <a:pPr marL="0" indent="0">
              <a:buNone/>
            </a:pPr>
            <a:r>
              <a:rPr lang="tr-TR" sz="3300" dirty="0" smtClean="0"/>
              <a:t>Değerlendirme Puantaj Hesaplaması</a:t>
            </a:r>
          </a:p>
          <a:p>
            <a:pPr marL="0" indent="0" fontAlgn="base">
              <a:buNone/>
            </a:pPr>
            <a:r>
              <a:rPr lang="tr-TR" sz="3300" dirty="0" smtClean="0"/>
              <a:t>Başvuran </a:t>
            </a:r>
            <a:r>
              <a:rPr lang="tr-TR" sz="3300" dirty="0"/>
              <a:t>adayların hibe puanlama kriterleri aşağıda belirtilmiştir.</a:t>
            </a:r>
          </a:p>
          <a:p>
            <a:pPr fontAlgn="base"/>
            <a:r>
              <a:rPr lang="tr-TR" sz="3300" b="1" dirty="0"/>
              <a:t>ETP= M*(AP+LP)-10*(Daha önce </a:t>
            </a:r>
            <a:r>
              <a:rPr lang="tr-TR" sz="3300" b="1" dirty="0" err="1"/>
              <a:t>Erasmus’a</a:t>
            </a:r>
            <a:r>
              <a:rPr lang="tr-TR" sz="3300" b="1" dirty="0"/>
              <a:t> katıldı ise)</a:t>
            </a:r>
            <a:endParaRPr lang="tr-TR" sz="3300" dirty="0"/>
          </a:p>
          <a:p>
            <a:pPr marL="0" indent="0" fontAlgn="base">
              <a:buNone/>
            </a:pPr>
            <a:r>
              <a:rPr lang="tr-TR" sz="3300" dirty="0"/>
              <a:t>M = 1 Zorunlu ya da </a:t>
            </a:r>
            <a:r>
              <a:rPr lang="tr-TR" sz="3300" dirty="0" err="1"/>
              <a:t>Comenius</a:t>
            </a:r>
            <a:r>
              <a:rPr lang="tr-TR" sz="3300" dirty="0"/>
              <a:t> Staj</a:t>
            </a:r>
          </a:p>
          <a:p>
            <a:pPr marL="0" indent="0" fontAlgn="base">
              <a:buNone/>
            </a:pPr>
            <a:r>
              <a:rPr lang="tr-TR" sz="3300" dirty="0"/>
              <a:t>M=0,9 Diğer başvuran adaylar</a:t>
            </a:r>
          </a:p>
          <a:p>
            <a:pPr marL="0" indent="0" fontAlgn="base">
              <a:buNone/>
            </a:pPr>
            <a:r>
              <a:rPr lang="tr-TR" sz="3300" dirty="0"/>
              <a:t>AP = 12,5*GPA</a:t>
            </a:r>
          </a:p>
          <a:p>
            <a:pPr marL="0" indent="0" fontAlgn="base">
              <a:buNone/>
            </a:pPr>
            <a:r>
              <a:rPr lang="tr-TR" sz="3300" dirty="0"/>
              <a:t>LP = Dil Puanı: 50, 48, 46 BÜEPT sonucuna bağlı olarak.</a:t>
            </a:r>
          </a:p>
          <a:p>
            <a:pPr marL="0" indent="0" fontAlgn="base">
              <a:buNone/>
            </a:pPr>
            <a:r>
              <a:rPr lang="tr-TR" sz="3300" dirty="0"/>
              <a:t>EK1= Engelli öğrencilere ( engelliliğin belgelenmesi kaydıyla) +10 puan (Toplam puan üzerinden)</a:t>
            </a:r>
          </a:p>
          <a:p>
            <a:pPr marL="0" indent="0" fontAlgn="base">
              <a:buNone/>
            </a:pPr>
            <a:r>
              <a:rPr lang="tr-TR" sz="3300" dirty="0"/>
              <a:t>EK2= Şehit ve Gazi çocuklarına  +10 puan</a:t>
            </a:r>
            <a:r>
              <a:rPr lang="tr-TR" sz="3300" dirty="0">
                <a:solidFill>
                  <a:schemeClr val="accent1">
                    <a:lumMod val="75000"/>
                  </a:schemeClr>
                </a:solidFill>
              </a:rPr>
              <a:t>[1] </a:t>
            </a:r>
            <a:r>
              <a:rPr lang="tr-TR" sz="3300" dirty="0"/>
              <a:t>(Toplam puan üzerinden</a:t>
            </a:r>
            <a:r>
              <a:rPr lang="tr-TR" sz="3300" dirty="0" smtClean="0"/>
              <a:t>)</a:t>
            </a:r>
          </a:p>
          <a:p>
            <a:pPr marL="0" indent="0" fontAlgn="base">
              <a:buNone/>
            </a:pPr>
            <a:r>
              <a:rPr lang="tr-TR" sz="3300" dirty="0"/>
              <a:t>EK3= 2828 Sayılı Sosyal Hizmetler Kanunu Kapsamında haklarında korunma, bakım veya barınma kararı alınmış öğrencilere​ +10 puan </a:t>
            </a:r>
            <a:r>
              <a:rPr lang="tr-TR" sz="3300" dirty="0">
                <a:hlinkClick r:id="rId2"/>
              </a:rPr>
              <a:t>[2]</a:t>
            </a:r>
            <a:r>
              <a:rPr lang="tr-TR" sz="3300" dirty="0"/>
              <a:t> </a:t>
            </a:r>
          </a:p>
          <a:p>
            <a:pPr fontAlgn="base"/>
            <a:r>
              <a:rPr lang="tr-TR" sz="3300" b="1" dirty="0">
                <a:hlinkClick r:id="rId3"/>
              </a:rPr>
              <a:t>[1]</a:t>
            </a:r>
            <a:r>
              <a:rPr lang="tr-TR" sz="3300" dirty="0"/>
              <a:t> Muharip gaziler ve bunların eş ve çocukları ile harp şehitlerinin eş ve çocuklarının yanı sıra 12/4/1991 tarih ve 3713 sayılı Terörle Mücadele Kanunu’nun 21. Maddesine göre “kamu görevlilerinden yurtiçinde ve yurtdışında görevlerini ifa ederlerken veya sıfatları kalkmış olsa bile bu görevlerini yapmalarından dolayı terör eylemlerine muhatap olarak yaralanan, engelli hâle gelen, ölen veya öldürülenlerin eş ve çocukları ile 23 Temmuz 2016 tarih ve 667 sayılı KHK’nin 7. Maddesi uyarınca, 15 Temmuz 2016 tarihinde gerçekleştirilen darbe teşebbüsü ve terör eylemi ile bu eylemin devamı niteliğindeki eylemler sebebiyle hayatını kaybedenlerin eş ve çocukları veya malul olan siviller ile bu kişilerin eş ve çocukları Erasmus+ öğrenci hareketliliğine başvurmaları halinde </a:t>
            </a:r>
            <a:r>
              <a:rPr lang="tr-TR" sz="3300" dirty="0" err="1"/>
              <a:t>önceliklendirilir</a:t>
            </a:r>
            <a:r>
              <a:rPr lang="tr-TR" sz="3300" dirty="0"/>
              <a:t>.</a:t>
            </a:r>
          </a:p>
          <a:p>
            <a:pPr fontAlgn="base"/>
            <a:r>
              <a:rPr lang="tr-TR" sz="3300" b="1" dirty="0">
                <a:hlinkClick r:id="rId3"/>
              </a:rPr>
              <a:t>[2]</a:t>
            </a:r>
            <a:r>
              <a:rPr lang="tr-TR" sz="3300" dirty="0" err="1"/>
              <a:t>Önceliklendirme</a:t>
            </a:r>
            <a:r>
              <a:rPr lang="tr-TR" sz="3300" dirty="0"/>
              <a:t> için öğrencinin Aile ve Sosyal Politikalar Bakanlığı’ndan hakkında 2828 sayılı Kanun uyarınca koruma, bakım veya barınma kararı olduğuna dair yazıyı ibraz etmesi gerekir.</a:t>
            </a:r>
          </a:p>
          <a:p>
            <a:pPr marL="0" indent="0" fontAlgn="base">
              <a:buNone/>
            </a:pPr>
            <a:endParaRPr lang="tr-TR" dirty="0" smtClean="0"/>
          </a:p>
          <a:p>
            <a:pPr marL="0" indent="0" fontAlgn="base">
              <a:buNone/>
            </a:pPr>
            <a:endParaRPr lang="tr-TR" dirty="0"/>
          </a:p>
          <a:p>
            <a:pPr marL="0" indent="0">
              <a:buNone/>
            </a:pPr>
            <a:endParaRPr lang="tr-TR" dirty="0"/>
          </a:p>
        </p:txBody>
      </p:sp>
    </p:spTree>
    <p:extLst>
      <p:ext uri="{BB962C8B-B14F-4D97-AF65-F5344CB8AC3E}">
        <p14:creationId xmlns:p14="http://schemas.microsoft.com/office/powerpoint/2010/main" val="2530190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1800" dirty="0">
                <a:latin typeface="+mn-lt"/>
              </a:rPr>
              <a:t>ERASMUS+ STAJ </a:t>
            </a:r>
            <a:r>
              <a:rPr lang="tr-TR" sz="1800" dirty="0" smtClean="0">
                <a:latin typeface="+mn-lt"/>
              </a:rPr>
              <a:t>HAREKETLİLİĞİ SÜRELERİ</a:t>
            </a:r>
            <a:endParaRPr lang="tr-TR" sz="1800" dirty="0">
              <a:latin typeface="+mn-lt"/>
            </a:endParaRPr>
          </a:p>
        </p:txBody>
      </p:sp>
      <p:sp>
        <p:nvSpPr>
          <p:cNvPr id="3" name="İçerik Yer Tutucusu 2"/>
          <p:cNvSpPr>
            <a:spLocks noGrp="1"/>
          </p:cNvSpPr>
          <p:nvPr>
            <p:ph idx="1"/>
          </p:nvPr>
        </p:nvSpPr>
        <p:spPr/>
        <p:txBody>
          <a:bodyPr>
            <a:normAutofit/>
          </a:bodyPr>
          <a:lstStyle/>
          <a:p>
            <a:endParaRPr lang="tr-TR" sz="1800" dirty="0"/>
          </a:p>
          <a:p>
            <a:pPr marL="0" indent="0">
              <a:buNone/>
            </a:pPr>
            <a:r>
              <a:rPr lang="tr-TR" sz="1800" dirty="0"/>
              <a:t>• Erasmus+ Staj Hareketliliğiniz </a:t>
            </a:r>
            <a:r>
              <a:rPr lang="tr-TR" sz="1800" b="1" dirty="0"/>
              <a:t>e</a:t>
            </a:r>
            <a:r>
              <a:rPr lang="tr-TR" sz="1800" b="1" dirty="0" smtClean="0"/>
              <a:t>n erken 01 Haziran2020 </a:t>
            </a:r>
            <a:r>
              <a:rPr lang="tr-TR" sz="1800" dirty="0" smtClean="0"/>
              <a:t>itibariyle başlayabilir</a:t>
            </a:r>
            <a:r>
              <a:rPr lang="tr-TR" sz="1800" dirty="0"/>
              <a:t>. </a:t>
            </a:r>
            <a:r>
              <a:rPr lang="tr-TR" sz="1800" dirty="0" smtClean="0"/>
              <a:t>Hareketliliğin 31/12/2020 tarihine kadar tamamlanması beklenmektedir.</a:t>
            </a:r>
            <a:endParaRPr lang="tr-TR" sz="1800" dirty="0"/>
          </a:p>
          <a:p>
            <a:pPr marL="0" indent="0">
              <a:buNone/>
            </a:pPr>
            <a:r>
              <a:rPr lang="tr-TR" sz="1800" dirty="0"/>
              <a:t>•</a:t>
            </a:r>
            <a:r>
              <a:rPr lang="tr-TR" sz="1800" dirty="0" smtClean="0"/>
              <a:t>Belgelerini son teslim tarihinden önce tamamlayan ve vize sorunu olmayan öğrencilerimiz hareketliliklerini 01 Haziranda başlatabilir</a:t>
            </a:r>
            <a:r>
              <a:rPr lang="tr-TR" sz="1800" dirty="0"/>
              <a:t>.</a:t>
            </a:r>
          </a:p>
          <a:p>
            <a:pPr marL="0" indent="0">
              <a:buNone/>
            </a:pPr>
            <a:r>
              <a:rPr lang="tr-TR" sz="1800" dirty="0"/>
              <a:t>•</a:t>
            </a:r>
            <a:r>
              <a:rPr lang="tr-TR" sz="1800" b="1" dirty="0"/>
              <a:t>Erasmus+ 2019-2020Proje Kodu: </a:t>
            </a:r>
            <a:r>
              <a:rPr lang="tr-TR" sz="1800" b="1" dirty="0" smtClean="0"/>
              <a:t>2019-1-TR01-KA103-062524</a:t>
            </a:r>
            <a:endParaRPr lang="tr-TR" sz="1800" dirty="0"/>
          </a:p>
          <a:p>
            <a:pPr marL="0" indent="0">
              <a:buNone/>
            </a:pPr>
            <a:r>
              <a:rPr lang="tr-TR" sz="1800" dirty="0"/>
              <a:t>•</a:t>
            </a:r>
            <a:r>
              <a:rPr lang="tr-TR" sz="1800" b="1" dirty="0"/>
              <a:t>Erasmus </a:t>
            </a:r>
            <a:r>
              <a:rPr lang="tr-TR" sz="1800" b="1" dirty="0" err="1"/>
              <a:t>Code</a:t>
            </a:r>
            <a:r>
              <a:rPr lang="tr-TR" sz="1800" b="1" dirty="0"/>
              <a:t>: TR </a:t>
            </a:r>
            <a:r>
              <a:rPr lang="tr-TR" sz="1800" b="1" dirty="0" smtClean="0"/>
              <a:t>ISTANBU01</a:t>
            </a:r>
            <a:endParaRPr lang="tr-TR" sz="1800" dirty="0"/>
          </a:p>
          <a:p>
            <a:pPr marL="0" indent="0">
              <a:buNone/>
            </a:pPr>
            <a:r>
              <a:rPr lang="tr-TR" sz="1800" dirty="0"/>
              <a:t>•Erasmus+ Staj Hareketliliği minimum </a:t>
            </a:r>
            <a:r>
              <a:rPr lang="tr-TR" sz="1800" b="1" dirty="0"/>
              <a:t>2 ay </a:t>
            </a:r>
            <a:r>
              <a:rPr lang="tr-TR" sz="1800" dirty="0"/>
              <a:t>olmalıdır</a:t>
            </a:r>
            <a:r>
              <a:rPr lang="tr-TR" sz="1800" dirty="0" smtClean="0"/>
              <a:t>. (</a:t>
            </a:r>
            <a:r>
              <a:rPr lang="tr-TR" sz="1800" dirty="0"/>
              <a:t>60 Gün)</a:t>
            </a:r>
          </a:p>
          <a:p>
            <a:pPr marL="0" indent="0">
              <a:buNone/>
            </a:pPr>
            <a:endParaRPr lang="tr-TR" sz="2400" dirty="0"/>
          </a:p>
        </p:txBody>
      </p:sp>
    </p:spTree>
    <p:extLst>
      <p:ext uri="{BB962C8B-B14F-4D97-AF65-F5344CB8AC3E}">
        <p14:creationId xmlns:p14="http://schemas.microsoft.com/office/powerpoint/2010/main" val="2202436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sz="1800" dirty="0">
                <a:latin typeface="+mn-lt"/>
              </a:rPr>
              <a:t>ERASMUS </a:t>
            </a:r>
            <a:r>
              <a:rPr lang="tr-TR" sz="1800" dirty="0" smtClean="0">
                <a:latin typeface="+mn-lt"/>
              </a:rPr>
              <a:t>+ HAREKETLİLİK </a:t>
            </a:r>
            <a:r>
              <a:rPr lang="tr-TR" sz="1800" dirty="0">
                <a:latin typeface="+mn-lt"/>
              </a:rPr>
              <a:t>HİBESİ</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6382907"/>
              </p:ext>
            </p:extLst>
          </p:nvPr>
        </p:nvGraphicFramePr>
        <p:xfrm>
          <a:off x="1928680" y="1960626"/>
          <a:ext cx="5330372" cy="4819650"/>
        </p:xfrm>
        <a:graphic>
          <a:graphicData uri="http://schemas.openxmlformats.org/drawingml/2006/table">
            <a:tbl>
              <a:tblPr/>
              <a:tblGrid>
                <a:gridCol w="1332593"/>
                <a:gridCol w="1332593"/>
                <a:gridCol w="1332593"/>
                <a:gridCol w="1332593"/>
              </a:tblGrid>
              <a:tr h="478105">
                <a:tc>
                  <a:txBody>
                    <a:bodyPr/>
                    <a:lstStyle/>
                    <a:p>
                      <a:pPr>
                        <a:lnSpc>
                          <a:spcPct val="115000"/>
                        </a:lnSpc>
                        <a:spcAft>
                          <a:spcPts val="0"/>
                        </a:spcAft>
                      </a:pPr>
                      <a:r>
                        <a:rPr lang="tr-TR" sz="1100" b="1" dirty="0">
                          <a:solidFill>
                            <a:srgbClr val="000000"/>
                          </a:solidFill>
                          <a:effectLst/>
                          <a:latin typeface="Times New Roman"/>
                          <a:ea typeface="Calibri"/>
                          <a:cs typeface="Times New Roman"/>
                        </a:rPr>
                        <a:t>Ülke Grupları </a:t>
                      </a:r>
                      <a:endParaRPr lang="tr-TR" sz="1100" dirty="0">
                        <a:effectLst/>
                        <a:latin typeface="Calibri"/>
                        <a:ea typeface="Calibri"/>
                        <a:cs typeface="Times New Roman"/>
                      </a:endParaRPr>
                    </a:p>
                  </a:txBody>
                  <a:tcPr marL="66938" marR="6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nSpc>
                          <a:spcPct val="115000"/>
                        </a:lnSpc>
                        <a:spcAft>
                          <a:spcPts val="0"/>
                        </a:spcAft>
                      </a:pPr>
                      <a:r>
                        <a:rPr lang="tr-TR" sz="1100" b="1">
                          <a:solidFill>
                            <a:srgbClr val="000000"/>
                          </a:solidFill>
                          <a:effectLst/>
                          <a:latin typeface="Times New Roman"/>
                          <a:ea typeface="Calibri"/>
                          <a:cs typeface="Times New Roman"/>
                        </a:rPr>
                        <a:t>Hareketlilikte Misafir Olunan Ülkeler </a:t>
                      </a:r>
                      <a:endParaRPr lang="tr-TR" sz="1100">
                        <a:effectLst/>
                        <a:latin typeface="Calibri"/>
                        <a:ea typeface="Calibri"/>
                        <a:cs typeface="Times New Roman"/>
                      </a:endParaRPr>
                    </a:p>
                  </a:txBody>
                  <a:tcPr marL="66938" marR="6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nSpc>
                          <a:spcPct val="115000"/>
                        </a:lnSpc>
                        <a:spcAft>
                          <a:spcPts val="0"/>
                        </a:spcAft>
                      </a:pPr>
                      <a:r>
                        <a:rPr lang="tr-TR" sz="1100" b="1">
                          <a:solidFill>
                            <a:srgbClr val="000000"/>
                          </a:solidFill>
                          <a:effectLst/>
                          <a:latin typeface="Times New Roman"/>
                          <a:ea typeface="Calibri"/>
                          <a:cs typeface="Times New Roman"/>
                        </a:rPr>
                        <a:t>Aylık Hibe Öğrenim (Avro) </a:t>
                      </a:r>
                      <a:endParaRPr lang="tr-TR" sz="1100">
                        <a:effectLst/>
                        <a:latin typeface="Calibri"/>
                        <a:ea typeface="Calibri"/>
                        <a:cs typeface="Times New Roman"/>
                      </a:endParaRPr>
                    </a:p>
                  </a:txBody>
                  <a:tcPr marL="66938" marR="6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nSpc>
                          <a:spcPct val="115000"/>
                        </a:lnSpc>
                        <a:spcAft>
                          <a:spcPts val="0"/>
                        </a:spcAft>
                      </a:pPr>
                      <a:r>
                        <a:rPr lang="tr-TR" sz="1100" b="1">
                          <a:solidFill>
                            <a:srgbClr val="000000"/>
                          </a:solidFill>
                          <a:effectLst/>
                          <a:latin typeface="Times New Roman"/>
                          <a:ea typeface="Calibri"/>
                          <a:cs typeface="Times New Roman"/>
                        </a:rPr>
                        <a:t>Aylık Hibe </a:t>
                      </a:r>
                      <a:endParaRPr lang="tr-TR" sz="1100">
                        <a:effectLst/>
                        <a:latin typeface="Calibri"/>
                        <a:ea typeface="Calibri"/>
                        <a:cs typeface="Times New Roman"/>
                      </a:endParaRPr>
                    </a:p>
                    <a:p>
                      <a:pPr>
                        <a:lnSpc>
                          <a:spcPct val="115000"/>
                        </a:lnSpc>
                        <a:spcAft>
                          <a:spcPts val="0"/>
                        </a:spcAft>
                      </a:pPr>
                      <a:r>
                        <a:rPr lang="tr-TR" sz="1100" b="1">
                          <a:solidFill>
                            <a:srgbClr val="000000"/>
                          </a:solidFill>
                          <a:effectLst/>
                          <a:latin typeface="Times New Roman"/>
                          <a:ea typeface="Calibri"/>
                          <a:cs typeface="Times New Roman"/>
                        </a:rPr>
                        <a:t>Staj </a:t>
                      </a:r>
                      <a:endParaRPr lang="tr-TR" sz="1100">
                        <a:effectLst/>
                        <a:latin typeface="Calibri"/>
                        <a:ea typeface="Calibri"/>
                        <a:cs typeface="Times New Roman"/>
                      </a:endParaRPr>
                    </a:p>
                    <a:p>
                      <a:pPr>
                        <a:lnSpc>
                          <a:spcPct val="115000"/>
                        </a:lnSpc>
                        <a:spcAft>
                          <a:spcPts val="0"/>
                        </a:spcAft>
                      </a:pPr>
                      <a:r>
                        <a:rPr lang="tr-TR" sz="1100" b="1">
                          <a:solidFill>
                            <a:srgbClr val="000000"/>
                          </a:solidFill>
                          <a:effectLst/>
                          <a:latin typeface="Times New Roman"/>
                          <a:ea typeface="Calibri"/>
                          <a:cs typeface="Times New Roman"/>
                        </a:rPr>
                        <a:t>(Avro) </a:t>
                      </a:r>
                      <a:endParaRPr lang="tr-TR" sz="1100">
                        <a:effectLst/>
                        <a:latin typeface="Calibri"/>
                        <a:ea typeface="Calibri"/>
                        <a:cs typeface="Times New Roman"/>
                      </a:endParaRPr>
                    </a:p>
                  </a:txBody>
                  <a:tcPr marL="66938" marR="6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106108">
                <a:tc>
                  <a:txBody>
                    <a:bodyPr/>
                    <a:lstStyle/>
                    <a:p>
                      <a:pPr>
                        <a:lnSpc>
                          <a:spcPct val="115000"/>
                        </a:lnSpc>
                        <a:spcAft>
                          <a:spcPts val="0"/>
                        </a:spcAft>
                      </a:pPr>
                      <a:r>
                        <a:rPr lang="tr-TR" sz="1100" dirty="0">
                          <a:solidFill>
                            <a:srgbClr val="000000"/>
                          </a:solidFill>
                          <a:effectLst/>
                          <a:latin typeface="Times New Roman"/>
                          <a:ea typeface="Calibri"/>
                          <a:cs typeface="Times New Roman"/>
                        </a:rPr>
                        <a:t>1. ve 2. Grup Program Ülkeleri </a:t>
                      </a:r>
                      <a:endParaRPr lang="tr-TR" sz="1100" dirty="0">
                        <a:effectLst/>
                        <a:latin typeface="Calibri"/>
                        <a:ea typeface="Calibri"/>
                        <a:cs typeface="Times New Roman"/>
                      </a:endParaRPr>
                    </a:p>
                  </a:txBody>
                  <a:tcPr marL="66938" marR="6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nSpc>
                          <a:spcPct val="115000"/>
                        </a:lnSpc>
                        <a:spcAft>
                          <a:spcPts val="0"/>
                        </a:spcAft>
                      </a:pPr>
                      <a:r>
                        <a:rPr lang="tr-TR" sz="1100" dirty="0">
                          <a:solidFill>
                            <a:srgbClr val="000000"/>
                          </a:solidFill>
                          <a:effectLst/>
                          <a:latin typeface="Times New Roman"/>
                          <a:ea typeface="Calibri"/>
                          <a:cs typeface="Times New Roman"/>
                        </a:rPr>
                        <a:t>Birleşik Krallık, Danimarka, Finlandiya, İrlanda, İsveç, İzlanda, Lihtenştayn, Lüksemburg, Norveç, Almanya, Avusturya, Belçika, Fransa, Güney Kıbrıs, Hollanda, İspanya, İtalya, Malta, Portekiz, Yunanistan, </a:t>
                      </a:r>
                      <a:endParaRPr lang="tr-TR" sz="1100" dirty="0">
                        <a:effectLst/>
                        <a:latin typeface="Calibri"/>
                        <a:ea typeface="Calibri"/>
                        <a:cs typeface="Times New Roman"/>
                      </a:endParaRPr>
                    </a:p>
                  </a:txBody>
                  <a:tcPr marL="66938" marR="6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nSpc>
                          <a:spcPct val="115000"/>
                        </a:lnSpc>
                        <a:spcAft>
                          <a:spcPts val="0"/>
                        </a:spcAft>
                      </a:pPr>
                      <a:r>
                        <a:rPr lang="tr-TR" sz="1100" dirty="0">
                          <a:solidFill>
                            <a:srgbClr val="000000"/>
                          </a:solidFill>
                          <a:effectLst/>
                          <a:latin typeface="Times New Roman"/>
                          <a:ea typeface="Calibri"/>
                          <a:cs typeface="Times New Roman"/>
                        </a:rPr>
                        <a:t>500 </a:t>
                      </a:r>
                      <a:endParaRPr lang="tr-TR" sz="1100" dirty="0">
                        <a:effectLst/>
                        <a:latin typeface="Calibri"/>
                        <a:ea typeface="Calibri"/>
                        <a:cs typeface="Times New Roman"/>
                      </a:endParaRPr>
                    </a:p>
                  </a:txBody>
                  <a:tcPr marL="66938" marR="6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nSpc>
                          <a:spcPct val="115000"/>
                        </a:lnSpc>
                        <a:spcAft>
                          <a:spcPts val="0"/>
                        </a:spcAft>
                      </a:pPr>
                      <a:r>
                        <a:rPr lang="tr-TR" sz="1100" dirty="0">
                          <a:solidFill>
                            <a:srgbClr val="000000"/>
                          </a:solidFill>
                          <a:effectLst/>
                          <a:latin typeface="Times New Roman"/>
                          <a:ea typeface="Calibri"/>
                          <a:cs typeface="Times New Roman"/>
                        </a:rPr>
                        <a:t>600 </a:t>
                      </a:r>
                      <a:endParaRPr lang="tr-TR" sz="1100" dirty="0">
                        <a:effectLst/>
                        <a:latin typeface="Calibri"/>
                        <a:ea typeface="Calibri"/>
                        <a:cs typeface="Times New Roman"/>
                      </a:endParaRPr>
                    </a:p>
                  </a:txBody>
                  <a:tcPr marL="66938" marR="6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1454907">
                <a:tc>
                  <a:txBody>
                    <a:bodyPr/>
                    <a:lstStyle/>
                    <a:p>
                      <a:pPr>
                        <a:lnSpc>
                          <a:spcPct val="115000"/>
                        </a:lnSpc>
                        <a:spcAft>
                          <a:spcPts val="0"/>
                        </a:spcAft>
                      </a:pPr>
                      <a:r>
                        <a:rPr lang="tr-TR" sz="1100">
                          <a:solidFill>
                            <a:srgbClr val="000000"/>
                          </a:solidFill>
                          <a:effectLst/>
                          <a:latin typeface="Times New Roman"/>
                          <a:ea typeface="Calibri"/>
                          <a:cs typeface="Times New Roman"/>
                        </a:rPr>
                        <a:t>3. Grup Program Ülkeleri </a:t>
                      </a:r>
                      <a:endParaRPr lang="tr-TR" sz="1100">
                        <a:effectLst/>
                        <a:latin typeface="Calibri"/>
                        <a:ea typeface="Calibri"/>
                        <a:cs typeface="Times New Roman"/>
                      </a:endParaRPr>
                    </a:p>
                  </a:txBody>
                  <a:tcPr marL="66938" marR="6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nSpc>
                          <a:spcPct val="115000"/>
                        </a:lnSpc>
                        <a:spcAft>
                          <a:spcPts val="0"/>
                        </a:spcAft>
                      </a:pPr>
                      <a:r>
                        <a:rPr lang="tr-TR" sz="1100">
                          <a:solidFill>
                            <a:srgbClr val="000000"/>
                          </a:solidFill>
                          <a:effectLst/>
                          <a:latin typeface="Times New Roman"/>
                          <a:ea typeface="Calibri"/>
                          <a:cs typeface="Times New Roman"/>
                        </a:rPr>
                        <a:t>Bulgaristan, Çek Cumhuriyeti, Estonya, Hırvatistan, Letonya, Litvanya, Macaristan, Makedonya, Polonya, Romanya, Sırbistan, Slovakya, Slovenya, Türkiye </a:t>
                      </a:r>
                      <a:endParaRPr lang="tr-TR" sz="1100">
                        <a:effectLst/>
                        <a:latin typeface="Calibri"/>
                        <a:ea typeface="Calibri"/>
                        <a:cs typeface="Times New Roman"/>
                      </a:endParaRPr>
                    </a:p>
                  </a:txBody>
                  <a:tcPr marL="66938" marR="6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nSpc>
                          <a:spcPct val="115000"/>
                        </a:lnSpc>
                        <a:spcAft>
                          <a:spcPts val="0"/>
                        </a:spcAft>
                      </a:pPr>
                      <a:r>
                        <a:rPr lang="tr-TR" sz="1100" dirty="0">
                          <a:solidFill>
                            <a:srgbClr val="000000"/>
                          </a:solidFill>
                          <a:effectLst/>
                          <a:latin typeface="Times New Roman"/>
                          <a:ea typeface="Calibri"/>
                          <a:cs typeface="Times New Roman"/>
                        </a:rPr>
                        <a:t>300 </a:t>
                      </a:r>
                      <a:endParaRPr lang="tr-TR" sz="1100" dirty="0">
                        <a:effectLst/>
                        <a:latin typeface="Calibri"/>
                        <a:ea typeface="Calibri"/>
                        <a:cs typeface="Times New Roman"/>
                      </a:endParaRPr>
                    </a:p>
                  </a:txBody>
                  <a:tcPr marL="66938" marR="6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nSpc>
                          <a:spcPct val="115000"/>
                        </a:lnSpc>
                        <a:spcAft>
                          <a:spcPts val="0"/>
                        </a:spcAft>
                      </a:pPr>
                      <a:r>
                        <a:rPr lang="tr-TR" sz="1100" dirty="0">
                          <a:solidFill>
                            <a:srgbClr val="000000"/>
                          </a:solidFill>
                          <a:effectLst/>
                          <a:latin typeface="Times New Roman"/>
                          <a:ea typeface="Calibri"/>
                          <a:cs typeface="Times New Roman"/>
                        </a:rPr>
                        <a:t>400 </a:t>
                      </a:r>
                      <a:endParaRPr lang="tr-TR" sz="1100" dirty="0">
                        <a:effectLst/>
                        <a:latin typeface="Calibri"/>
                        <a:ea typeface="Calibri"/>
                        <a:cs typeface="Times New Roman"/>
                      </a:endParaRPr>
                    </a:p>
                  </a:txBody>
                  <a:tcPr marL="66938" marR="6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spTree>
    <p:extLst>
      <p:ext uri="{BB962C8B-B14F-4D97-AF65-F5344CB8AC3E}">
        <p14:creationId xmlns:p14="http://schemas.microsoft.com/office/powerpoint/2010/main" val="2117779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0402" y="1382629"/>
            <a:ext cx="8427994" cy="352884"/>
          </a:xfrm>
        </p:spPr>
        <p:txBody>
          <a:bodyPr>
            <a:noAutofit/>
          </a:bodyPr>
          <a:lstStyle/>
          <a:p>
            <a:r>
              <a:rPr lang="tr-TR" sz="1800" dirty="0">
                <a:latin typeface="+mn-lt"/>
              </a:rPr>
              <a:t>ERASMUS </a:t>
            </a:r>
            <a:r>
              <a:rPr lang="tr-TR" sz="1800" dirty="0" smtClean="0">
                <a:latin typeface="+mn-lt"/>
              </a:rPr>
              <a:t>+ HAREKETLİLİK </a:t>
            </a:r>
            <a:r>
              <a:rPr lang="tr-TR" sz="1800" dirty="0">
                <a:latin typeface="+mn-lt"/>
              </a:rPr>
              <a:t>HİBESİ</a:t>
            </a:r>
          </a:p>
        </p:txBody>
      </p:sp>
      <p:sp>
        <p:nvSpPr>
          <p:cNvPr id="3" name="İçerik Yer Tutucusu 2"/>
          <p:cNvSpPr>
            <a:spLocks noGrp="1"/>
          </p:cNvSpPr>
          <p:nvPr>
            <p:ph idx="1"/>
          </p:nvPr>
        </p:nvSpPr>
        <p:spPr/>
        <p:txBody>
          <a:bodyPr/>
          <a:lstStyle/>
          <a:p>
            <a:endParaRPr lang="tr-TR" dirty="0"/>
          </a:p>
          <a:p>
            <a:r>
              <a:rPr lang="tr-TR" sz="1800" dirty="0"/>
              <a:t>Hibe ödemeleri hareketlilik öncesi ve sonrasında iki aşamada </a:t>
            </a:r>
            <a:r>
              <a:rPr lang="tr-TR" sz="1800" dirty="0" smtClean="0"/>
              <a:t>yapılmaktadır. (% </a:t>
            </a:r>
            <a:r>
              <a:rPr lang="tr-TR" sz="1800" dirty="0"/>
              <a:t>80 ve %20 olmak üzere)</a:t>
            </a:r>
          </a:p>
          <a:p>
            <a:r>
              <a:rPr lang="tr-TR" sz="1800" dirty="0"/>
              <a:t>Hibenin öğrencilere nasıl tahsis edileceği; </a:t>
            </a:r>
            <a:r>
              <a:rPr lang="tr-TR" sz="1800" dirty="0" err="1" smtClean="0"/>
              <a:t>B.Ü.’ye</a:t>
            </a:r>
            <a:r>
              <a:rPr lang="tr-TR" sz="1800" dirty="0" smtClean="0"/>
              <a:t> </a:t>
            </a:r>
            <a:r>
              <a:rPr lang="tr-TR" sz="1800" dirty="0"/>
              <a:t>tahsis edilen  total hibe üzerinden </a:t>
            </a:r>
            <a:r>
              <a:rPr lang="tr-TR" sz="1800" dirty="0" smtClean="0"/>
              <a:t>Boğaziçi </a:t>
            </a:r>
            <a:r>
              <a:rPr lang="tr-TR" sz="1800" dirty="0"/>
              <a:t>Üniversitesi </a:t>
            </a:r>
            <a:r>
              <a:rPr lang="tr-TR" sz="1800" dirty="0" smtClean="0"/>
              <a:t>–Öğrenci Değişim ve Yerleştirme </a:t>
            </a:r>
            <a:r>
              <a:rPr lang="tr-TR" sz="1800" dirty="0"/>
              <a:t>Komisyonu  tarafından belirlenir</a:t>
            </a:r>
            <a:r>
              <a:rPr lang="tr-TR" sz="1800" dirty="0" smtClean="0"/>
              <a:t>. Temel hedef mümkün </a:t>
            </a:r>
            <a:r>
              <a:rPr lang="tr-TR" sz="1800" dirty="0"/>
              <a:t>olduğunca çok </a:t>
            </a:r>
            <a:r>
              <a:rPr lang="tr-TR" sz="1800" dirty="0" smtClean="0"/>
              <a:t>öğrenciyi </a:t>
            </a:r>
            <a:r>
              <a:rPr lang="tr-TR" sz="1800" dirty="0" err="1" smtClean="0"/>
              <a:t>hibelendirmektir</a:t>
            </a:r>
            <a:r>
              <a:rPr lang="tr-TR" sz="1800" dirty="0"/>
              <a:t>.</a:t>
            </a:r>
          </a:p>
          <a:p>
            <a:r>
              <a:rPr lang="tr-TR" sz="1800" dirty="0" smtClean="0"/>
              <a:t>Erasmus</a:t>
            </a:r>
            <a:r>
              <a:rPr lang="tr-TR" sz="1800" dirty="0"/>
              <a:t>+ </a:t>
            </a:r>
            <a:r>
              <a:rPr lang="tr-TR" sz="1800" dirty="0" smtClean="0"/>
              <a:t>Staj Programına </a:t>
            </a:r>
            <a:r>
              <a:rPr lang="tr-TR" sz="1800" dirty="0" err="1" smtClean="0"/>
              <a:t>hibesiz</a:t>
            </a:r>
            <a:r>
              <a:rPr lang="tr-TR" sz="1800" dirty="0" smtClean="0"/>
              <a:t> </a:t>
            </a:r>
            <a:r>
              <a:rPr lang="tr-TR" sz="1800" dirty="0"/>
              <a:t>olarak da katılabilirsiniz.</a:t>
            </a:r>
          </a:p>
          <a:p>
            <a:pPr marL="0" indent="0">
              <a:buNone/>
            </a:pPr>
            <a:endParaRPr lang="tr-TR" dirty="0"/>
          </a:p>
        </p:txBody>
      </p:sp>
    </p:spTree>
    <p:extLst>
      <p:ext uri="{BB962C8B-B14F-4D97-AF65-F5344CB8AC3E}">
        <p14:creationId xmlns:p14="http://schemas.microsoft.com/office/powerpoint/2010/main" val="2598825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1800" dirty="0" smtClean="0">
                <a:latin typeface="+mn-lt"/>
              </a:rPr>
              <a:t>ŞİŞECAM VE ERASMUS+ İŞBİRLİĞİ</a:t>
            </a:r>
            <a:endParaRPr lang="tr-TR" sz="1800" dirty="0">
              <a:latin typeface="+mn-lt"/>
            </a:endParaRPr>
          </a:p>
        </p:txBody>
      </p:sp>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66682" y="1690689"/>
            <a:ext cx="4538293" cy="5086629"/>
          </a:xfrm>
        </p:spPr>
      </p:pic>
    </p:spTree>
    <p:extLst>
      <p:ext uri="{BB962C8B-B14F-4D97-AF65-F5344CB8AC3E}">
        <p14:creationId xmlns:p14="http://schemas.microsoft.com/office/powerpoint/2010/main" val="3451776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nSpc>
                <a:spcPct val="170000"/>
              </a:lnSpc>
            </a:pPr>
            <a:r>
              <a:rPr lang="tr-TR" spc="50" dirty="0" smtClean="0">
                <a:ln w="0"/>
                <a:solidFill>
                  <a:schemeClr val="bg2"/>
                </a:solidFill>
                <a:effectLst>
                  <a:innerShdw blurRad="63500" dist="50800" dir="13500000">
                    <a:srgbClr val="000000">
                      <a:alpha val="50000"/>
                    </a:srgbClr>
                  </a:innerShdw>
                </a:effectLst>
                <a:cs typeface="Georgia"/>
              </a:rPr>
              <a:t/>
            </a:r>
            <a:br>
              <a:rPr lang="tr-TR" spc="50" dirty="0" smtClean="0">
                <a:ln w="0"/>
                <a:solidFill>
                  <a:schemeClr val="bg2"/>
                </a:solidFill>
                <a:effectLst>
                  <a:innerShdw blurRad="63500" dist="50800" dir="13500000">
                    <a:srgbClr val="000000">
                      <a:alpha val="50000"/>
                    </a:srgbClr>
                  </a:innerShdw>
                </a:effectLst>
                <a:cs typeface="Georgia"/>
              </a:rPr>
            </a:br>
            <a:r>
              <a:rPr lang="tr-TR" spc="50" dirty="0">
                <a:ln w="0"/>
                <a:solidFill>
                  <a:schemeClr val="bg2"/>
                </a:solidFill>
                <a:effectLst>
                  <a:innerShdw blurRad="63500" dist="50800" dir="13500000">
                    <a:srgbClr val="000000">
                      <a:alpha val="50000"/>
                    </a:srgbClr>
                  </a:innerShdw>
                </a:effectLst>
                <a:cs typeface="Georgia"/>
              </a:rPr>
              <a:t/>
            </a:r>
            <a:br>
              <a:rPr lang="tr-TR" spc="50" dirty="0">
                <a:ln w="0"/>
                <a:solidFill>
                  <a:schemeClr val="bg2"/>
                </a:solidFill>
                <a:effectLst>
                  <a:innerShdw blurRad="63500" dist="50800" dir="13500000">
                    <a:srgbClr val="000000">
                      <a:alpha val="50000"/>
                    </a:srgbClr>
                  </a:innerShdw>
                </a:effectLst>
                <a:cs typeface="Georgia"/>
              </a:rPr>
            </a:br>
            <a:r>
              <a:rPr lang="tr-TR" sz="2000" spc="50" dirty="0">
                <a:ln w="0"/>
                <a:solidFill>
                  <a:schemeClr val="accent5">
                    <a:lumMod val="60000"/>
                    <a:lumOff val="40000"/>
                  </a:schemeClr>
                </a:solidFill>
                <a:effectLst>
                  <a:innerShdw blurRad="63500" dist="50800" dir="13500000">
                    <a:srgbClr val="000000">
                      <a:alpha val="50000"/>
                    </a:srgbClr>
                  </a:innerShdw>
                </a:effectLst>
                <a:latin typeface="+mn-lt"/>
                <a:cs typeface="Georgia"/>
              </a:rPr>
              <a:t>ULUSLARASI İLİŞKİLER OFİSİ</a:t>
            </a:r>
            <a:br>
              <a:rPr lang="tr-TR" sz="2000" spc="50" dirty="0">
                <a:ln w="0"/>
                <a:solidFill>
                  <a:schemeClr val="accent5">
                    <a:lumMod val="60000"/>
                    <a:lumOff val="40000"/>
                  </a:schemeClr>
                </a:solidFill>
                <a:effectLst>
                  <a:innerShdw blurRad="63500" dist="50800" dir="13500000">
                    <a:srgbClr val="000000">
                      <a:alpha val="50000"/>
                    </a:srgbClr>
                  </a:innerShdw>
                </a:effectLst>
                <a:latin typeface="+mn-lt"/>
                <a:cs typeface="Georgia"/>
              </a:rPr>
            </a:br>
            <a:r>
              <a:rPr lang="tr-TR" sz="2000" spc="50" dirty="0">
                <a:ln w="0"/>
                <a:solidFill>
                  <a:schemeClr val="accent5">
                    <a:lumMod val="60000"/>
                    <a:lumOff val="40000"/>
                  </a:schemeClr>
                </a:solidFill>
                <a:effectLst>
                  <a:innerShdw blurRad="63500" dist="50800" dir="13500000">
                    <a:srgbClr val="000000">
                      <a:alpha val="50000"/>
                    </a:srgbClr>
                  </a:innerShdw>
                </a:effectLst>
                <a:latin typeface="+mn-lt"/>
                <a:cs typeface="Georgia"/>
              </a:rPr>
              <a:t>TEŞEKKÜRLER</a:t>
            </a:r>
            <a:r>
              <a:rPr lang="tr-TR" spc="50" dirty="0">
                <a:ln w="0"/>
                <a:solidFill>
                  <a:schemeClr val="bg2"/>
                </a:solidFill>
                <a:effectLst>
                  <a:innerShdw blurRad="63500" dist="50800" dir="13500000">
                    <a:srgbClr val="000000">
                      <a:alpha val="50000"/>
                    </a:srgbClr>
                  </a:innerShdw>
                </a:effectLst>
                <a:cs typeface="Georgia"/>
              </a:rPr>
              <a:t/>
            </a:r>
            <a:br>
              <a:rPr lang="tr-TR" spc="50" dirty="0">
                <a:ln w="0"/>
                <a:solidFill>
                  <a:schemeClr val="bg2"/>
                </a:solidFill>
                <a:effectLst>
                  <a:innerShdw blurRad="63500" dist="50800" dir="13500000">
                    <a:srgbClr val="000000">
                      <a:alpha val="50000"/>
                    </a:srgbClr>
                  </a:innerShdw>
                </a:effectLst>
                <a:cs typeface="Georgia"/>
              </a:rPr>
            </a:br>
            <a:endParaRPr lang="tr-TR" dirty="0"/>
          </a:p>
        </p:txBody>
      </p:sp>
      <p:sp>
        <p:nvSpPr>
          <p:cNvPr id="3" name="İçerik Yer Tutucusu 2"/>
          <p:cNvSpPr>
            <a:spLocks noGrp="1"/>
          </p:cNvSpPr>
          <p:nvPr>
            <p:ph idx="1"/>
          </p:nvPr>
        </p:nvSpPr>
        <p:spPr/>
        <p:txBody>
          <a:bodyPr/>
          <a:lstStyle/>
          <a:p>
            <a:pPr marL="0" indent="0" algn="ctr">
              <a:buNone/>
            </a:pPr>
            <a:endParaRPr lang="tr-TR" b="1" dirty="0" smtClean="0">
              <a:solidFill>
                <a:srgbClr val="000000"/>
              </a:solidFill>
              <a:latin typeface="Arial"/>
            </a:endParaRPr>
          </a:p>
          <a:p>
            <a:pPr marL="0" indent="0" algn="ctr">
              <a:buNone/>
            </a:pPr>
            <a:endParaRPr lang="tr-TR" b="1" dirty="0">
              <a:solidFill>
                <a:srgbClr val="000000"/>
              </a:solidFill>
              <a:latin typeface="Arial"/>
            </a:endParaRPr>
          </a:p>
          <a:p>
            <a:pPr marL="0" indent="0" algn="ctr">
              <a:buNone/>
            </a:pPr>
            <a:endParaRPr lang="tr-TR" b="1" dirty="0" smtClean="0">
              <a:solidFill>
                <a:srgbClr val="000000"/>
              </a:solidFill>
              <a:latin typeface="Arial"/>
            </a:endParaRPr>
          </a:p>
          <a:p>
            <a:pPr marL="0" indent="0" algn="ctr">
              <a:buNone/>
            </a:pPr>
            <a:endParaRPr lang="tr-TR" b="1" dirty="0">
              <a:solidFill>
                <a:srgbClr val="000000"/>
              </a:solidFill>
              <a:latin typeface="Arial"/>
            </a:endParaRPr>
          </a:p>
        </p:txBody>
      </p:sp>
      <p:pic>
        <p:nvPicPr>
          <p:cNvPr id="4" name="Picture 2" descr="questions ile ilgili gÃ¶rsel sonuc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01645" y="3713767"/>
            <a:ext cx="3331590" cy="16657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455419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1424</TotalTime>
  <Words>900</Words>
  <Application>Microsoft Office PowerPoint</Application>
  <PresentationFormat>Ekran Gösterisi (4:3)</PresentationFormat>
  <Paragraphs>135</Paragraphs>
  <Slides>16</Slides>
  <Notes>1</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16</vt:i4>
      </vt:variant>
    </vt:vector>
  </HeadingPairs>
  <TitlesOfParts>
    <vt:vector size="24" baseType="lpstr">
      <vt:lpstr>Adobe Caslon Pro</vt:lpstr>
      <vt:lpstr>Arial</vt:lpstr>
      <vt:lpstr>Calibri</vt:lpstr>
      <vt:lpstr>Georgia</vt:lpstr>
      <vt:lpstr>Lucida Grande</vt:lpstr>
      <vt:lpstr>Times New Roman</vt:lpstr>
      <vt:lpstr>Wingdings</vt:lpstr>
      <vt:lpstr>Office Theme</vt:lpstr>
      <vt:lpstr>PowerPoint Sunusu</vt:lpstr>
      <vt:lpstr>İLK ADIM: ERASMUS+ Nedir?</vt:lpstr>
      <vt:lpstr>ERASMUS+ STAJ HAREKETLİLİĞİ NEDİR?</vt:lpstr>
      <vt:lpstr>ERASMUS+ STAJ HAREKETLİLİĞİ Uygun Katılımcı, Kurum ve Kuruluşlar</vt:lpstr>
      <vt:lpstr>ERASMUS+ STAJ HAREKETLİLİĞİ  NEDEN GİTMELİYİM?</vt:lpstr>
      <vt:lpstr>ERASMUS + STAJHAREKETLİLİĞİ NEDEN STAJ?</vt:lpstr>
      <vt:lpstr>ERASMUS + STAJ HAREKETLİLİĞİ AKADEMİK KONULAR</vt:lpstr>
      <vt:lpstr>ERASMUS+ STAJ HAREKETLİLİĞİ KAPSAMINDA STAJ YERİ NASIL BULUNUR?</vt:lpstr>
      <vt:lpstr>Staj Yeri Nasıl Bulunur? Staja hazırlık olarak neler yapmalıyım?!</vt:lpstr>
      <vt:lpstr>ERASMUS + STAJ HAREKETLİLİĞİ BAŞVURU</vt:lpstr>
      <vt:lpstr>ERASMUS + STAJ HAREKETLİLİĞİ SEÇİM KRİTERİ</vt:lpstr>
      <vt:lpstr>ERASMUS+ STAJ HAREKETLİLİĞİ SÜRELERİ</vt:lpstr>
      <vt:lpstr>ERASMUS + HAREKETLİLİK HİBESİ</vt:lpstr>
      <vt:lpstr>ERASMUS + HAREKETLİLİK HİBESİ</vt:lpstr>
      <vt:lpstr>ŞİŞECAM VE ERASMUS+ İŞBİRLİĞİ</vt:lpstr>
      <vt:lpstr>  ULUSLARASI İLİŞKİLER OFİSİ TEŞEKKÜRLER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Selahattin Öztürk</dc:creator>
  <cp:lastModifiedBy>Windows Kullanıcısı</cp:lastModifiedBy>
  <cp:revision>186</cp:revision>
  <dcterms:created xsi:type="dcterms:W3CDTF">2017-10-17T10:31:16Z</dcterms:created>
  <dcterms:modified xsi:type="dcterms:W3CDTF">2020-02-17T13:28:36Z</dcterms:modified>
</cp:coreProperties>
</file>