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png" ContentType="image/png"/>
  <Override PartName="/customXml/item1.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9.1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50" r:id="rId3"/>
  </p:sldMasterIdLst>
  <p:notesMasterIdLst>
    <p:notesMasterId r:id="rId4"/>
  </p:notesMasterIdLst>
  <p:sldIdLst>
    <p:sldId id="256" r:id="rId5"/>
    <p:sldId id="274" r:id="rId6"/>
    <p:sldId id="283" r:id="rId7"/>
    <p:sldId id="284" r:id="rId8"/>
    <p:sldId id="295" r:id="rId9"/>
    <p:sldId id="288" r:id="rId10"/>
    <p:sldId id="289" r:id="rId11"/>
    <p:sldId id="290" r:id="rId12"/>
    <p:sldId id="291" r:id="rId13"/>
    <p:sldId id="296" r:id="rId14"/>
    <p:sldId id="292" r:id="rId15"/>
    <p:sldId id="293" r:id="rId16"/>
    <p:sldId id="294" r:id="rId17"/>
    <p:sldId id="278" r:id="rId18"/>
    <p:sldId id="279" r:id="rId19"/>
    <p:sldId id="265" r:id="rId20"/>
    <p:sldId id="272" r:id="rId21"/>
    <p:sldId id="280" r:id="rId22"/>
    <p:sldId id="281" r:id="rId23"/>
  </p:sldIdLst>
  <p:sldSz cx="9144000" cy="6858000" type="screen4x3"/>
  <p:notesSz cx="6815138" cy="99425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/>
        <a:ea typeface="MS PGothic" charset="0"/>
        <a:cs typeface="MS PGothic" charset="0"/>
      </a:defRPr>
    </a:lvl9pPr>
  </p:defaultTextStyle>
</p:presentation>
</file>

<file path=ppt/commentAuthors.xml><?xml version="1.0" encoding="utf-8"?>
<p:cmAuthorLst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37D8"/>
    <a:srgbClr val="1F2DAD"/>
    <a:srgbClr val="E02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commentAuthors" Target="commentAuthors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Master" Target="slideMasters/slideMaster1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095593-C0A5-2546-83EC-28C1353ABFF1}" type="datetimeFigureOut">
              <a:rPr lang="en-US"/>
              <a:t>2/13/2012</a:t>
            </a:fld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FA423D-4076-9949-883E-2DA384EAD1EC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3114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1843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3277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1945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20483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2150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2765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2867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2969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30723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Animated pointer and light-up text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/>
                <a:ea typeface="MS PGothic" charset="0"/>
              </a:rPr>
              <a:t>(Advanced)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background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Slides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Layout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Blank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Right-click the slide background area, and then click </a:t>
            </a:r>
            <a:r>
              <a:rPr lang="en-US" b="1">
                <a:latin typeface="Calibri"/>
                <a:ea typeface="MS PGothic" charset="0"/>
              </a:rPr>
              <a:t>Format Background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Background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 in the right pane, and select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rectangle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Rectangles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Rounded Rectangle </a:t>
            </a:r>
            <a:r>
              <a:rPr lang="en-US">
                <a:latin typeface="Calibri"/>
                <a:ea typeface="MS PGothic" charset="0"/>
              </a:rPr>
              <a:t>(second option from the left). On the slide, drag to draw a rounded rectangle.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rectangle. Drag the yellow diamond adjustment handle to the left to decrease the amount of rounding on the corners.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rounded rectangle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0.25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Format Shape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</a:t>
            </a:r>
            <a:r>
              <a:rPr lang="en-US" b="1">
                <a:latin typeface="Calibri"/>
                <a:ea typeface="MS PGothic" charset="0"/>
              </a:rPr>
              <a:t> 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select </a:t>
            </a:r>
            <a:r>
              <a:rPr lang="en-US" b="1">
                <a:latin typeface="Calibri"/>
                <a:ea typeface="MS PGothic" charset="0"/>
              </a:rPr>
              <a:t>Offset Bottom</a:t>
            </a:r>
            <a:r>
              <a:rPr lang="en-US">
                <a:latin typeface="Calibri"/>
                <a:ea typeface="MS PGothic" charset="0"/>
              </a:rPr>
              <a:t> 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tab,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Circle</a:t>
            </a:r>
            <a:r>
              <a:rPr lang="en-US">
                <a:latin typeface="Calibri"/>
                <a:ea typeface="MS PGothic" charset="0"/>
              </a:rPr>
              <a:t> (first row, first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</a:t>
            </a:r>
            <a:r>
              <a:rPr lang="en-US">
                <a:latin typeface="Calibri"/>
                <a:ea typeface="MS PGothic" charset="0"/>
              </a:rPr>
              <a:t> 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</a:t>
            </a:r>
            <a:r>
              <a:rPr lang="en-US">
                <a:latin typeface="Calibri"/>
                <a:ea typeface="MS PGothic" charset="0"/>
              </a:rPr>
              <a:t> 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rounded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rectangle.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Fill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rectangle above the first rectangle until the lower edge overlays the top edge of the first rectangle. (Note: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When the spinning animation effect is created later for these rectangles, the spin will center where the edges of the rectangles meet.)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Press and hold CTRL, and then select both rectangles.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Selected Objects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Center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Group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group until it is centered horizontally on the left edge of the slide (straddling the edge).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dashed arc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Arc</a:t>
            </a:r>
            <a:r>
              <a:rPr lang="en-US">
                <a:latin typeface="Calibri"/>
                <a:ea typeface="MS PGothic" charset="0"/>
              </a:rPr>
              <a:t> (third row, 12</a:t>
            </a:r>
            <a:r>
              <a:rPr lang="en-US" baseline="30000">
                <a:latin typeface="Calibri"/>
                <a:ea typeface="MS PGothic" charset="0"/>
              </a:rPr>
              <a:t>th</a:t>
            </a:r>
            <a:r>
              <a:rPr lang="en-US">
                <a:latin typeface="Calibri"/>
                <a:ea typeface="MS PGothic" charset="0"/>
              </a:rPr>
              <a:t> option from the left). On the slide, drag to draw an arc.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7.5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White, Background 1, Darker 15%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Dashes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Dash </a:t>
            </a:r>
            <a:r>
              <a:rPr lang="en-US">
                <a:latin typeface="Calibri"/>
                <a:ea typeface="MS PGothic" charset="0"/>
              </a:rPr>
              <a:t>(fourth option from the top).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yellow diamond adjustment handle on the right side of the arc to the bottom of the arc to create a half circle.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arc until the yellow diamond adjustment handles are on the left edge of the slide.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arc still selected,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half circle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arc.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arc.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3.33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With the second arc still selected,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Fill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5% </a:t>
            </a:r>
            <a:r>
              <a:rPr lang="en-US">
                <a:latin typeface="Calibri"/>
                <a:ea typeface="MS PGothic" charset="0"/>
              </a:rPr>
              <a:t>(second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arrow next to </a:t>
            </a:r>
            <a:r>
              <a:rPr lang="en-US" b="1">
                <a:latin typeface="Calibri"/>
                <a:ea typeface="MS PGothic" charset="0"/>
              </a:rPr>
              <a:t>Shape Outline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No Outline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Shape Effects</a:t>
            </a:r>
            <a:r>
              <a:rPr lang="en-US">
                <a:latin typeface="Calibri"/>
                <a:ea typeface="MS PGothic" charset="0"/>
              </a:rPr>
              <a:t>, point to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Options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 , under </a:t>
            </a:r>
            <a:r>
              <a:rPr lang="en-US" b="1">
                <a:latin typeface="Calibri"/>
                <a:ea typeface="MS PGothic" charset="0"/>
              </a:rPr>
              <a:t>Inner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Inside Right </a:t>
            </a:r>
            <a:r>
              <a:rPr lang="en-US">
                <a:latin typeface="Calibri"/>
                <a:ea typeface="MS PGothic" charset="0"/>
              </a:rPr>
              <a:t>(second row, third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86%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315°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4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second arc until the yellow diamond adjustment handles are on the left edge of the slide.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Arrange</a:t>
            </a:r>
            <a:r>
              <a:rPr lang="en-US">
                <a:latin typeface="Calibri"/>
                <a:ea typeface="MS PGothic" charset="0"/>
              </a:rPr>
              <a:t>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to Slide</a:t>
            </a:r>
            <a:r>
              <a:rPr lang="en-US" i="1">
                <a:latin typeface="Calibri"/>
                <a:ea typeface="MS PGothic" charset="0"/>
              </a:rPr>
              <a:t>.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Point to </a:t>
            </a:r>
            <a:r>
              <a:rPr lang="en-US" b="1">
                <a:latin typeface="Calibri"/>
                <a:ea typeface="MS PGothic" charset="0"/>
              </a:rPr>
              <a:t>Align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Align Middle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Send to Back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button shapes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Drawing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Shapes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Basic Shapes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Oval </a:t>
            </a:r>
            <a:r>
              <a:rPr lang="en-US">
                <a:latin typeface="Calibri"/>
                <a:ea typeface="MS PGothic" charset="0"/>
              </a:rPr>
              <a:t>(first row, second option from the left). On the slide, drag to draw an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Shape 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0.34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More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Light 1 Outline, Colored Fill – Olive Green, Accent 3 </a:t>
            </a:r>
            <a:r>
              <a:rPr lang="en-US">
                <a:latin typeface="Calibri"/>
                <a:ea typeface="MS PGothic" charset="0"/>
              </a:rPr>
              <a:t>(third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Shape Styles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Fill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Solid Fill</a:t>
            </a:r>
            <a:r>
              <a:rPr lang="en-US">
                <a:latin typeface="Calibri"/>
                <a:ea typeface="MS PGothic" charset="0"/>
              </a:rPr>
              <a:t>.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Olive Green, Accent 3, Lighter 80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(second row, seventh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in the left pane. In the </a:t>
            </a:r>
            <a:r>
              <a:rPr lang="en-US" b="1">
                <a:latin typeface="Calibri"/>
                <a:ea typeface="MS PGothic" charset="0"/>
              </a:rPr>
              <a:t>Line Color</a:t>
            </a:r>
            <a:r>
              <a:rPr lang="en-US">
                <a:latin typeface="Calibri"/>
                <a:ea typeface="MS PGothic" charset="0"/>
              </a:rPr>
              <a:t> pane, select </a:t>
            </a:r>
            <a:r>
              <a:rPr lang="en-US" b="1">
                <a:latin typeface="Calibri"/>
                <a:ea typeface="MS PGothic" charset="0"/>
              </a:rPr>
              <a:t>No line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Shadow </a:t>
            </a:r>
            <a:r>
              <a:rPr lang="en-US">
                <a:latin typeface="Calibri"/>
                <a:ea typeface="MS PGothic" charset="0"/>
              </a:rPr>
              <a:t>in the left pane. In the </a:t>
            </a:r>
            <a:r>
              <a:rPr lang="en-US" b="1">
                <a:latin typeface="Calibri"/>
                <a:ea typeface="MS PGothic" charset="0"/>
              </a:rPr>
              <a:t>Shadow</a:t>
            </a:r>
            <a:r>
              <a:rPr lang="en-US">
                <a:latin typeface="Calibri"/>
                <a:ea typeface="MS PGothic" charset="0"/>
              </a:rPr>
              <a:t> pane, click the button next to </a:t>
            </a:r>
            <a:r>
              <a:rPr lang="en-US" b="1">
                <a:latin typeface="Calibri"/>
                <a:ea typeface="MS PGothic" charset="0"/>
              </a:rPr>
              <a:t>Presets</a:t>
            </a:r>
            <a:r>
              <a:rPr lang="en-US">
                <a:latin typeface="Calibri"/>
                <a:ea typeface="MS PGothic" charset="0"/>
              </a:rPr>
              <a:t>, under </a:t>
            </a:r>
            <a:r>
              <a:rPr lang="en-US" b="1">
                <a:latin typeface="Calibri"/>
                <a:ea typeface="MS PGothic" charset="0"/>
              </a:rPr>
              <a:t>Outer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Offset Bottom </a:t>
            </a:r>
            <a:r>
              <a:rPr lang="en-US">
                <a:latin typeface="Calibri"/>
                <a:ea typeface="MS PGothic" charset="0"/>
              </a:rPr>
              <a:t>(first row, second option from the left), and then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Transparency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100%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Blur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8.5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Angle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90°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Distance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1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3-D Format</a:t>
            </a:r>
            <a:r>
              <a:rPr lang="en-US">
                <a:latin typeface="Calibri"/>
                <a:ea typeface="MS PGothic" charset="0"/>
              </a:rPr>
              <a:t> in the left pane, and then do the following in the </a:t>
            </a:r>
            <a:r>
              <a:rPr lang="en-US" b="1">
                <a:latin typeface="Calibri"/>
                <a:ea typeface="MS PGothic" charset="0"/>
              </a:rPr>
              <a:t>3-D Format </a:t>
            </a:r>
            <a:r>
              <a:rPr lang="en-US">
                <a:latin typeface="Calibri"/>
                <a:ea typeface="MS PGothic" charset="0"/>
              </a:rPr>
              <a:t>pane: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Bevel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Art Deco</a:t>
            </a:r>
            <a:r>
              <a:rPr lang="en-US">
                <a:latin typeface="Calibri"/>
                <a:ea typeface="MS PGothic" charset="0"/>
              </a:rPr>
              <a:t> (third row, fourth option from the left). Next to </a:t>
            </a:r>
            <a:r>
              <a:rPr lang="en-US" b="1">
                <a:latin typeface="Calibri"/>
                <a:ea typeface="MS PGothic" charset="0"/>
              </a:rPr>
              <a:t>Top</a:t>
            </a:r>
            <a:r>
              <a:rPr lang="en-US">
                <a:latin typeface="Calibri"/>
                <a:ea typeface="MS PGothic" charset="0"/>
              </a:rPr>
              <a:t>, in the </a:t>
            </a:r>
            <a:r>
              <a:rPr lang="en-US" b="1">
                <a:latin typeface="Calibri"/>
                <a:ea typeface="MS PGothic" charset="0"/>
              </a:rPr>
              <a:t>Width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, and in the </a:t>
            </a:r>
            <a:r>
              <a:rPr lang="en-US" b="1">
                <a:latin typeface="Calibri"/>
                <a:ea typeface="MS PGothic" charset="0"/>
              </a:rPr>
              <a:t>Height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Contour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 </a:t>
            </a:r>
            <a:r>
              <a:rPr lang="en-US">
                <a:latin typeface="Calibri"/>
                <a:ea typeface="MS PGothic" charset="0"/>
              </a:rPr>
              <a:t>click </a:t>
            </a:r>
            <a:r>
              <a:rPr lang="en-US" b="1">
                <a:latin typeface="Calibri"/>
                <a:ea typeface="MS PGothic" charset="0"/>
              </a:rPr>
              <a:t>White, Background 1 </a:t>
            </a:r>
            <a:r>
              <a:rPr lang="en-US">
                <a:latin typeface="Calibri"/>
                <a:ea typeface="MS PGothic" charset="0"/>
              </a:rPr>
              <a:t>(first row, first option from the left). In the </a:t>
            </a:r>
            <a:r>
              <a:rPr lang="en-US" b="1">
                <a:latin typeface="Calibri"/>
                <a:ea typeface="MS PGothic" charset="0"/>
              </a:rPr>
              <a:t>Size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 pt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Under </a:t>
            </a:r>
            <a:r>
              <a:rPr lang="en-US" b="1">
                <a:latin typeface="Calibri"/>
                <a:ea typeface="MS PGothic" charset="0"/>
              </a:rPr>
              <a:t>Surface</a:t>
            </a:r>
            <a:r>
              <a:rPr lang="en-US">
                <a:latin typeface="Calibri"/>
                <a:ea typeface="MS PGothic" charset="0"/>
              </a:rPr>
              <a:t>, click the button next to </a:t>
            </a:r>
            <a:r>
              <a:rPr lang="en-US" b="1">
                <a:latin typeface="Calibri"/>
                <a:ea typeface="MS PGothic" charset="0"/>
              </a:rPr>
              <a:t>Material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Standard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Matte </a:t>
            </a:r>
            <a:r>
              <a:rPr lang="en-US">
                <a:latin typeface="Calibri"/>
                <a:ea typeface="MS PGothic" charset="0"/>
              </a:rPr>
              <a:t>(first row, first option from the left). Click the button next to </a:t>
            </a:r>
            <a:r>
              <a:rPr lang="en-US" b="1">
                <a:latin typeface="Calibri"/>
                <a:ea typeface="MS PGothic" charset="0"/>
              </a:rPr>
              <a:t>Lighting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Neutral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Soft </a:t>
            </a:r>
            <a:r>
              <a:rPr lang="en-US">
                <a:latin typeface="Calibri"/>
                <a:ea typeface="MS PGothic" charset="0"/>
              </a:rPr>
              <a:t>(first row, third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1.5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oval.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under </a:t>
            </a:r>
            <a:r>
              <a:rPr lang="en-US" b="1">
                <a:latin typeface="Calibri"/>
                <a:ea typeface="MS PGothic" charset="0"/>
              </a:rPr>
              <a:t>Paste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duplicate oval.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Horizontal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Vertical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2.98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 9 two more times, for a total of four ovals. Under </a:t>
            </a:r>
            <a:r>
              <a:rPr lang="en-US" b="1">
                <a:latin typeface="Calibri"/>
                <a:ea typeface="MS PGothic" charset="0"/>
              </a:rPr>
              <a:t>Drawing Tools</a:t>
            </a:r>
            <a:r>
              <a:rPr lang="en-US">
                <a:latin typeface="Calibri"/>
                <a:ea typeface="MS PGothic" charset="0"/>
              </a:rPr>
              <a:t>, on the </a:t>
            </a:r>
            <a:r>
              <a:rPr lang="en-US" b="1">
                <a:latin typeface="Calibri"/>
                <a:ea typeface="MS PGothic" charset="0"/>
              </a:rPr>
              <a:t>Format</a:t>
            </a:r>
            <a:r>
              <a:rPr lang="en-US">
                <a:latin typeface="Calibri"/>
                <a:ea typeface="MS PGothic" charset="0"/>
              </a:rPr>
              <a:t> tab, in the bottom right corner of the </a:t>
            </a:r>
            <a:r>
              <a:rPr lang="en-US" b="1">
                <a:latin typeface="Calibri"/>
                <a:ea typeface="MS PGothic" charset="0"/>
              </a:rPr>
              <a:t>Size </a:t>
            </a:r>
            <a:r>
              <a:rPr lang="en-US">
                <a:latin typeface="Calibri"/>
                <a:ea typeface="MS PGothic" charset="0"/>
              </a:rPr>
              <a:t>group, click the </a:t>
            </a:r>
            <a:r>
              <a:rPr lang="en-US" b="1">
                <a:latin typeface="Calibri"/>
                <a:ea typeface="MS PGothic" charset="0"/>
              </a:rPr>
              <a:t>Size and Position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Format Shape </a:t>
            </a:r>
            <a:r>
              <a:rPr lang="en-US">
                <a:latin typeface="Calibri"/>
                <a:ea typeface="MS PGothic" charset="0"/>
              </a:rPr>
              <a:t>dialog box, click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in the left pane, and in the </a:t>
            </a:r>
            <a:r>
              <a:rPr lang="en-US" b="1">
                <a:latin typeface="Calibri"/>
                <a:ea typeface="MS PGothic" charset="0"/>
              </a:rPr>
              <a:t>Position</a:t>
            </a:r>
            <a:r>
              <a:rPr lang="en-US">
                <a:latin typeface="Calibri"/>
                <a:ea typeface="MS PGothic" charset="0"/>
              </a:rPr>
              <a:t> pane, do the following to position the third and fourth ovals: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third oval on the slide, and then enter </a:t>
            </a:r>
            <a:r>
              <a:rPr lang="en-US" b="1">
                <a:latin typeface="Calibri"/>
                <a:ea typeface="MS PGothic" charset="0"/>
              </a:rPr>
              <a:t>3.52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4.27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Select the fourth oval on the slide, and then enter </a:t>
            </a:r>
            <a:r>
              <a:rPr lang="en-US" b="1">
                <a:latin typeface="Calibri"/>
                <a:ea typeface="MS PGothic" charset="0"/>
              </a:rPr>
              <a:t>2.99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 </a:t>
            </a:r>
            <a:r>
              <a:rPr lang="en-US" altLang="ja-JP" b="1">
                <a:latin typeface="Calibri"/>
                <a:ea typeface="MS PGothic" charset="0"/>
              </a:rPr>
              <a:t>Horizontal</a:t>
            </a:r>
            <a:r>
              <a:rPr lang="en-US" altLang="ja-JP">
                <a:latin typeface="Calibri"/>
                <a:ea typeface="MS PGothic" charset="0"/>
              </a:rPr>
              <a:t> box and </a:t>
            </a:r>
            <a:r>
              <a:rPr lang="en-US" altLang="ja-JP" b="1">
                <a:latin typeface="Calibri"/>
                <a:ea typeface="MS PGothic" charset="0"/>
              </a:rPr>
              <a:t>5.66</a:t>
            </a:r>
            <a:r>
              <a:rPr lang="ja-JP" altLang="en-US" b="1">
                <a:latin typeface="Calibri"/>
                <a:ea typeface="MS PGothic" charset="0"/>
              </a:rPr>
              <a:t>”</a:t>
            </a:r>
            <a:r>
              <a:rPr lang="en-US" altLang="ja-JP" b="1">
                <a:latin typeface="Calibri"/>
                <a:ea typeface="MS PGothic" charset="0"/>
              </a:rPr>
              <a:t> </a:t>
            </a:r>
            <a:r>
              <a:rPr lang="en-US" altLang="ja-JP">
                <a:latin typeface="Calibri"/>
                <a:ea typeface="MS PGothic" charset="0"/>
              </a:rPr>
              <a:t>in the</a:t>
            </a:r>
            <a:r>
              <a:rPr lang="en-US" altLang="ja-JP" b="1">
                <a:latin typeface="Calibri"/>
                <a:ea typeface="MS PGothic" charset="0"/>
              </a:rPr>
              <a:t> Vertical </a:t>
            </a:r>
            <a:r>
              <a:rPr lang="en-US" altLang="ja-JP">
                <a:latin typeface="Calibri"/>
                <a:ea typeface="MS PGothic" charset="0"/>
              </a:rPr>
              <a:t>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text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Insert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Text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Text Box</a:t>
            </a:r>
            <a:r>
              <a:rPr lang="en-US">
                <a:latin typeface="Calibri"/>
                <a:ea typeface="MS PGothic" charset="0"/>
              </a:rPr>
              <a:t>, and then on the slide, drag to draw the text box.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Enter text in the text box and select the text.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Font</a:t>
            </a:r>
            <a:r>
              <a:rPr lang="en-US">
                <a:latin typeface="Calibri"/>
                <a:ea typeface="MS PGothic" charset="0"/>
              </a:rPr>
              <a:t> group, do the following: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Corbel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Font Size </a:t>
            </a:r>
            <a:r>
              <a:rPr lang="en-US">
                <a:latin typeface="Calibri"/>
                <a:ea typeface="MS PGothic" charset="0"/>
              </a:rPr>
              <a:t>list, select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>
                <a:latin typeface="Calibri"/>
                <a:ea typeface="MS PGothic" charset="0"/>
              </a:rPr>
              <a:t>.</a:t>
            </a:r>
            <a:r>
              <a:rPr lang="en-US" b="1">
                <a:latin typeface="Calibri"/>
                <a:ea typeface="MS PGothic" charset="0"/>
              </a:rPr>
              <a:t> </a:t>
            </a:r>
            <a:endParaRPr lang="en-US">
              <a:latin typeface="Calibri"/>
              <a:ea typeface="MS PGothic" charset="0"/>
            </a:endParaRP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Click the arrow next to </a:t>
            </a:r>
            <a:r>
              <a:rPr lang="en-US" b="1">
                <a:latin typeface="Calibri"/>
                <a:ea typeface="MS PGothic" charset="0"/>
              </a:rPr>
              <a:t>Font Color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Theme Colors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White, Background 1, Darker 50% </a:t>
            </a:r>
            <a:r>
              <a:rPr lang="en-US">
                <a:latin typeface="Calibri"/>
                <a:ea typeface="MS PGothic" charset="0"/>
              </a:rPr>
              <a:t>(sixth row, first option from the left).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Paragraph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Align Text Left </a:t>
            </a:r>
            <a:r>
              <a:rPr lang="en-US">
                <a:latin typeface="Calibri"/>
                <a:ea typeface="MS PGothic" charset="0"/>
              </a:rPr>
              <a:t>to align the text left in the text box.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drag the text box to the right of the first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Select the text box. 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Clipboard</a:t>
            </a:r>
            <a:r>
              <a:rPr lang="en-US">
                <a:latin typeface="Calibri"/>
                <a:ea typeface="MS PGothic" charset="0"/>
              </a:rPr>
              <a:t> group, click the arrow to the right of </a:t>
            </a:r>
            <a:r>
              <a:rPr lang="en-US" b="1">
                <a:latin typeface="Calibri"/>
                <a:ea typeface="MS PGothic" charset="0"/>
              </a:rPr>
              <a:t>Copy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Duplicate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Click in the text box and edit the text.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Drag the second text box to the right of the second oval.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Repeat steps 5-7 to create the third and fourth text boxes, dragging them to the right of the third and fourth ovals. </a:t>
            </a: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i="1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/>
                <a:ea typeface="MS PGothic" charset="0"/>
              </a:rPr>
              <a:t>To reproduce the animation effects on this slide, do the following: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Home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Editing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Select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Selection Pane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123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Verdana" charset="0"/>
                <a:ea typeface="MS PGothic" charset="0"/>
              </a:rPr>
              <a:t>,</a:t>
            </a:r>
            <a:r>
              <a:rPr lang="en-US" b="1">
                <a:latin typeface="Verdana" charset="0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press ENTER.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Counterclockwise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select </a:t>
            </a:r>
            <a:r>
              <a:rPr lang="en-US" b="1">
                <a:latin typeface="Calibri"/>
                <a:ea typeface="MS PGothic" charset="0"/>
              </a:rPr>
              <a:t>1.00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Animation, </a:t>
            </a:r>
            <a:r>
              <a:rPr lang="en-US">
                <a:latin typeface="Calibri"/>
                <a:ea typeface="MS PGothic" charset="0"/>
              </a:rPr>
              <a:t>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the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3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first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Selection and Visibility </a:t>
            </a:r>
            <a:r>
              <a:rPr lang="en-US">
                <a:latin typeface="Calibri"/>
                <a:ea typeface="MS PGothic" charset="0"/>
              </a:rPr>
              <a:t>task pane, select the rectangle group.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Emphasis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</a:t>
            </a:r>
            <a:r>
              <a:rPr lang="en-US">
                <a:latin typeface="Calibri"/>
                <a:ea typeface="MS PGothic" charset="0"/>
              </a:rPr>
              <a:t> dialog box launcher. In the </a:t>
            </a:r>
            <a:r>
              <a:rPr lang="en-US" b="1">
                <a:latin typeface="Calibri"/>
                <a:ea typeface="MS PGothic" charset="0"/>
              </a:rPr>
              <a:t>Spin</a:t>
            </a:r>
            <a:r>
              <a:rPr lang="en-US">
                <a:latin typeface="Calibri"/>
                <a:ea typeface="MS PGothic" charset="0"/>
              </a:rPr>
              <a:t> 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Amount </a:t>
            </a:r>
            <a:r>
              <a:rPr lang="en-US">
                <a:latin typeface="Calibri"/>
                <a:ea typeface="MS PGothic" charset="0"/>
              </a:rPr>
              <a:t>list, in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box, enter </a:t>
            </a:r>
            <a:r>
              <a:rPr lang="en-US" b="1">
                <a:latin typeface="Calibri"/>
                <a:ea typeface="MS PGothic" charset="0"/>
              </a:rPr>
              <a:t>22</a:t>
            </a:r>
            <a:r>
              <a:rPr lang="en-US" b="1">
                <a:latin typeface="Verdana" charset="0"/>
                <a:ea typeface="MS PGothic" charset="0"/>
              </a:rPr>
              <a:t>°</a:t>
            </a:r>
            <a:r>
              <a:rPr lang="en-US">
                <a:latin typeface="Calibri"/>
                <a:ea typeface="MS PGothic" charset="0"/>
              </a:rPr>
              <a:t>, and then press ENTER.  Also in the </a:t>
            </a:r>
            <a:r>
              <a:rPr lang="en-US" b="1">
                <a:latin typeface="Calibri"/>
                <a:ea typeface="MS PGothic" charset="0"/>
              </a:rPr>
              <a:t>Amount</a:t>
            </a:r>
            <a:r>
              <a:rPr lang="en-US">
                <a:latin typeface="Calibri"/>
                <a:ea typeface="MS PGothic" charset="0"/>
              </a:rPr>
              <a:t> list, click </a:t>
            </a:r>
            <a:r>
              <a:rPr lang="en-US" b="1">
                <a:latin typeface="Calibri"/>
                <a:ea typeface="MS PGothic" charset="0"/>
              </a:rPr>
              <a:t>Clockwise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On Click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</a:t>
            </a:r>
            <a:r>
              <a:rPr lang="en-US">
                <a:latin typeface="Calibri"/>
                <a:ea typeface="MS PGothic" charset="0"/>
              </a:rPr>
              <a:t>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second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Speed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Very Fast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third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Also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0.50.</a:t>
            </a:r>
            <a:endParaRPr lang="en-US">
              <a:latin typeface="Calibri"/>
              <a:ea typeface="MS PGothic" charset="0"/>
            </a:endParaRP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oval.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 </a:t>
            </a:r>
            <a:r>
              <a:rPr lang="en-US">
                <a:latin typeface="Calibri"/>
                <a:ea typeface="MS PGothic" charset="0"/>
              </a:rPr>
              <a:t>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 and then click </a:t>
            </a:r>
            <a:r>
              <a:rPr lang="en-US" b="1">
                <a:latin typeface="Calibri"/>
                <a:ea typeface="MS PGothic" charset="0"/>
              </a:rPr>
              <a:t>More Emphasis Effects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Add Emphasis Effect </a:t>
            </a:r>
            <a:r>
              <a:rPr lang="en-US">
                <a:latin typeface="Calibri"/>
                <a:ea typeface="MS PGothic" charset="0"/>
              </a:rPr>
              <a:t>dialog box, under </a:t>
            </a:r>
            <a:r>
              <a:rPr lang="en-US" b="1">
                <a:latin typeface="Calibri"/>
                <a:ea typeface="MS PGothic" charset="0"/>
              </a:rPr>
              <a:t>Basic</a:t>
            </a:r>
            <a:r>
              <a:rPr lang="en-US">
                <a:latin typeface="Calibri"/>
                <a:ea typeface="MS PGothic" charset="0"/>
              </a:rPr>
              <a:t>, click </a:t>
            </a:r>
            <a:r>
              <a:rPr lang="en-US" b="1">
                <a:latin typeface="Calibri"/>
                <a:ea typeface="MS PGothic" charset="0"/>
              </a:rPr>
              <a:t>Fill Color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Animation</a:t>
            </a:r>
            <a:r>
              <a:rPr lang="en-US">
                <a:latin typeface="Calibri"/>
                <a:ea typeface="MS PGothic" charset="0"/>
              </a:rPr>
              <a:t> group, click the </a:t>
            </a:r>
            <a:r>
              <a:rPr lang="en-US" b="1">
                <a:latin typeface="Calibri"/>
                <a:ea typeface="MS PGothic" charset="0"/>
              </a:rPr>
              <a:t>Effect Options </a:t>
            </a:r>
            <a:r>
              <a:rPr lang="en-US">
                <a:latin typeface="Calibri"/>
                <a:ea typeface="MS PGothic" charset="0"/>
              </a:rPr>
              <a:t>dialog box launcher.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dialog box,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Effects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Fill Color </a:t>
            </a:r>
            <a:r>
              <a:rPr lang="en-US">
                <a:latin typeface="Calibri"/>
                <a:ea typeface="MS PGothic" charset="0"/>
              </a:rPr>
              <a:t>list, click </a:t>
            </a:r>
            <a:r>
              <a:rPr lang="en-US" b="1">
                <a:latin typeface="Calibri"/>
                <a:ea typeface="MS PGothic" charset="0"/>
              </a:rPr>
              <a:t>More Colors</a:t>
            </a:r>
            <a:r>
              <a:rPr lang="en-US">
                <a:latin typeface="Calibri"/>
                <a:ea typeface="MS PGothic" charset="0"/>
              </a:rPr>
              <a:t>. In the </a:t>
            </a:r>
            <a:r>
              <a:rPr lang="en-US" b="1">
                <a:latin typeface="Calibri"/>
                <a:ea typeface="MS PGothic" charset="0"/>
              </a:rPr>
              <a:t>Colors</a:t>
            </a:r>
            <a:r>
              <a:rPr lang="en-US">
                <a:latin typeface="Calibri"/>
                <a:ea typeface="MS PGothic" charset="0"/>
              </a:rPr>
              <a:t> dialog box, on the </a:t>
            </a:r>
            <a:r>
              <a:rPr lang="en-US" b="1">
                <a:latin typeface="Calibri"/>
                <a:ea typeface="MS PGothic" charset="0"/>
              </a:rPr>
              <a:t>Custom</a:t>
            </a:r>
            <a:r>
              <a:rPr lang="en-US">
                <a:latin typeface="Calibri"/>
                <a:ea typeface="MS PGothic" charset="0"/>
              </a:rPr>
              <a:t> tab, enter values for Red:</a:t>
            </a:r>
            <a:r>
              <a:rPr lang="en-US" b="1">
                <a:latin typeface="Calibri"/>
                <a:ea typeface="MS PGothic" charset="0"/>
              </a:rPr>
              <a:t>130</a:t>
            </a:r>
            <a:r>
              <a:rPr lang="en-US">
                <a:latin typeface="Calibri"/>
                <a:ea typeface="MS PGothic" charset="0"/>
              </a:rPr>
              <a:t>, Green:</a:t>
            </a:r>
            <a:r>
              <a:rPr lang="en-US" b="1">
                <a:latin typeface="Calibri"/>
                <a:ea typeface="MS PGothic" charset="0"/>
              </a:rPr>
              <a:t>153</a:t>
            </a:r>
            <a:r>
              <a:rPr lang="en-US">
                <a:latin typeface="Calibri"/>
                <a:ea typeface="MS PGothic" charset="0"/>
              </a:rPr>
              <a:t>, Blue: </a:t>
            </a:r>
            <a:r>
              <a:rPr lang="en-US" b="1">
                <a:latin typeface="Calibri"/>
                <a:ea typeface="MS PGothic" charset="0"/>
              </a:rPr>
              <a:t>117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After Previous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0.50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slide, select the fourth text box. 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Advanced Animation</a:t>
            </a:r>
            <a:r>
              <a:rPr lang="en-US">
                <a:latin typeface="Calibri"/>
                <a:ea typeface="MS PGothic" charset="0"/>
              </a:rPr>
              <a:t> group, click </a:t>
            </a:r>
            <a:r>
              <a:rPr lang="en-US" b="1">
                <a:latin typeface="Calibri"/>
                <a:ea typeface="MS PGothic" charset="0"/>
              </a:rPr>
              <a:t>Add Animation</a:t>
            </a:r>
            <a:r>
              <a:rPr lang="en-US">
                <a:latin typeface="Calibri"/>
                <a:ea typeface="MS PGothic" charset="0"/>
              </a:rPr>
              <a:t>,</a:t>
            </a:r>
            <a:r>
              <a:rPr lang="en-US" b="1">
                <a:latin typeface="Calibri"/>
                <a:ea typeface="MS PGothic" charset="0"/>
              </a:rPr>
              <a:t> </a:t>
            </a:r>
            <a:r>
              <a:rPr lang="en-US">
                <a:latin typeface="Calibri"/>
                <a:ea typeface="MS PGothic" charset="0"/>
              </a:rPr>
              <a:t>and then under </a:t>
            </a:r>
            <a:r>
              <a:rPr lang="en-US" b="1">
                <a:latin typeface="Calibri"/>
                <a:ea typeface="MS PGothic" charset="0"/>
              </a:rPr>
              <a:t>Entrance</a:t>
            </a:r>
            <a:r>
              <a:rPr lang="en-US">
                <a:latin typeface="Calibri"/>
                <a:ea typeface="MS PGothic" charset="0"/>
              </a:rPr>
              <a:t> click </a:t>
            </a:r>
            <a:r>
              <a:rPr lang="en-US" b="1">
                <a:latin typeface="Calibri"/>
                <a:ea typeface="MS PGothic" charset="0"/>
              </a:rPr>
              <a:t>Fade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Calibri"/>
              <a:buAutoNum type="arabicPeriod"/>
            </a:pPr>
            <a:r>
              <a:rPr lang="en-US">
                <a:latin typeface="Calibri"/>
                <a:ea typeface="MS PGothic" charset="0"/>
              </a:rPr>
              <a:t>On the </a:t>
            </a:r>
            <a:r>
              <a:rPr lang="en-US" b="1">
                <a:latin typeface="Calibri"/>
                <a:ea typeface="MS PGothic" charset="0"/>
              </a:rPr>
              <a:t>Animations</a:t>
            </a:r>
            <a:r>
              <a:rPr lang="en-US">
                <a:latin typeface="Calibri"/>
                <a:ea typeface="MS PGothic" charset="0"/>
              </a:rPr>
              <a:t> tab, in the </a:t>
            </a:r>
            <a:r>
              <a:rPr lang="en-US" b="1">
                <a:latin typeface="Calibri"/>
                <a:ea typeface="MS PGothic" charset="0"/>
              </a:rPr>
              <a:t>Timing</a:t>
            </a:r>
            <a:r>
              <a:rPr lang="en-US">
                <a:latin typeface="Calibri"/>
                <a:ea typeface="MS PGothic" charset="0"/>
              </a:rPr>
              <a:t> group, do the following: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Start</a:t>
            </a:r>
            <a:r>
              <a:rPr lang="en-US">
                <a:latin typeface="Calibri"/>
                <a:ea typeface="MS PGothic" charset="0"/>
              </a:rPr>
              <a:t> list, select </a:t>
            </a:r>
            <a:r>
              <a:rPr lang="en-US" b="1">
                <a:latin typeface="Calibri"/>
                <a:ea typeface="MS PGothic" charset="0"/>
              </a:rPr>
              <a:t>With Previous</a:t>
            </a:r>
            <a:r>
              <a:rPr lang="en-US">
                <a:latin typeface="Calibri"/>
                <a:ea typeface="MS PGothic" charset="0"/>
              </a:rPr>
              <a:t>.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/>
                <a:ea typeface="MS PGothic" charset="0"/>
              </a:rPr>
              <a:t>In the </a:t>
            </a:r>
            <a:r>
              <a:rPr lang="en-US" b="1">
                <a:latin typeface="Calibri"/>
                <a:ea typeface="MS PGothic" charset="0"/>
              </a:rPr>
              <a:t>Duration </a:t>
            </a:r>
            <a:r>
              <a:rPr lang="en-US">
                <a:latin typeface="Calibri"/>
                <a:ea typeface="MS PGothic" charset="0"/>
              </a:rPr>
              <a:t>box, enter </a:t>
            </a:r>
            <a:r>
              <a:rPr lang="en-US" b="1">
                <a:latin typeface="Calibri"/>
                <a:ea typeface="MS PGothic" charset="0"/>
              </a:rPr>
              <a:t>0:50</a:t>
            </a:r>
            <a:r>
              <a:rPr lang="en-US">
                <a:latin typeface="Calibri"/>
                <a:ea typeface="MS PGothic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>
              <a:latin typeface="Calibri"/>
              <a:ea typeface="MS PGothic" charset="0"/>
            </a:endParaRPr>
          </a:p>
        </p:txBody>
      </p:sp>
      <p:sp>
        <p:nvSpPr>
          <p:cNvPr id="3174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500063"/>
            <a:ext cx="3417888" cy="2565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97613-E325-F54B-8A4C-F544ABC74BDE}" type="datetimeFigureOut">
              <a:rPr lang="en-US"/>
              <a:t>2/13/2012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F0FE-D858-F846-9A36-392055F3AD6C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16391411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D12BF-36D7-CF48-B18A-7D05547F8381}" type="datetimeFigureOut">
              <a:rPr lang="en-US"/>
              <a:t>2/13/2012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8F2B-7C5C-5249-AD2A-0671535D1823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38862386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D5F9B-93D6-1341-A06A-8A63E63CBC00}" type="datetimeFigureOut">
              <a:rPr lang="en-US"/>
              <a:t>2/13/2012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89C7-8431-094D-B509-8A37A714FA53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23522862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D3863-D859-FD43-8C59-0002CAA1441B}" type="datetimeFigureOut">
              <a:rPr lang="en-US"/>
              <a:t>2/13/2012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CFBE3-ACD2-6243-8D29-50FA0340A6AB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8656482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74A85-8FFC-D647-9967-102800ABCB3C}" type="datetimeFigureOut">
              <a:rPr lang="en-US"/>
              <a:t>2/13/2012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BEFC-C373-D84C-8614-5CD314B9A01E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15812149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269E6-4931-CC4B-B147-022B4977394D}" type="datetimeFigureOut">
              <a:rPr lang="en-US"/>
              <a:t>2/13/2012</a:t>
            </a:fld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A921-9D27-DA44-A568-1A8E1EC55301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116723680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AD6F7-5B3E-9147-824F-3F6C8CD693C8}" type="datetimeFigureOut">
              <a:rPr lang="en-US"/>
              <a:t>2/13/2012</a:t>
            </a:fld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ECD6-86FA-C344-BEA5-CD47E434F352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225572928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1F24E-0249-C442-8092-12A3D20D312F}" type="datetimeFigureOut">
              <a:rPr lang="en-US"/>
              <a:t>2/13/2012</a:t>
            </a:fld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CF21-9A2E-754A-9430-6DF56F2BA24F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71586003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BD58F8-9846-3041-9A95-159B15143375}" type="datetimeFigureOut">
              <a:rPr lang="en-US"/>
              <a:t>2/13/2012</a:t>
            </a:fld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966C-7899-4141-AD06-53B927DB9A53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53989169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837C7-90C7-5642-9C65-DCCDA797EEC7}" type="datetimeFigureOut">
              <a:rPr lang="en-US"/>
              <a:t>2/13/2012</a:t>
            </a:fld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1D664-831F-FB4B-91EF-42F1FA0913F7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62578549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4C10B-C72B-CB4C-81A1-71F2A23E2A97}" type="datetimeFigureOut">
              <a:rPr lang="en-US"/>
              <a:t>2/13/2012</a:t>
            </a:fld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BC7DA-6B74-714E-877E-6172771228C9}" type="slidenum">
              <a:rPr 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xmlns="" val="1713000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263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84D4835-99B7-9341-A25B-DEBCA18FB3AF}" type="datetimeFigureOut">
              <a:rPr lang="en-US"/>
              <a:t>2/13/2012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189D54-AC6D-234A-AF99-AF8D375B2DAD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hdphoto" Target="../media/hdphoto1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Relationship Id="rId4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Relationship Id="rId4" Type="http://schemas.openxmlformats.org/officeDocument/2006/relationships/image" Target="../media/image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microsoft.com/office/2007/relationships/hdphoto" Target="../media/hdphoto1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microsoft.com/office/2007/relationships/hdphoto" Target="../media/hdphoto1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microsoft.com/office/2007/relationships/hdphoto" Target="../media/hdphoto1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Relationship Id="rId4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microsoft.com/office/2007/relationships/hdphoto" Target="../media/hdphoto1.wdp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 shadeToTitle="1">
        <a:solidFill>
          <a:srgbClr val="263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/>
        </p:nvSpPr>
        <p:spPr>
          <a:xfrm flipH="1">
            <a:off x="1676400" y="1419225"/>
            <a:ext cx="6096000" cy="4524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lang="tr-T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BOĞAZİÇİ ÜNİVERSİTESİ EĞİTİM FAKÜLTESİ </a:t>
            </a:r>
          </a:p>
          <a:p>
            <a:pPr algn="ctr" eaLnBrk="1" hangingPunct="1"/>
            <a:endParaRPr lang="tr-T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OKUL DENEYİMİ </a:t>
            </a:r>
          </a:p>
          <a:p>
            <a:pPr algn="ctr" eaLnBrk="1" hangingPunct="1"/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ve </a:t>
            </a:r>
          </a:p>
          <a:p>
            <a:pPr algn="ctr" eaLnBrk="1" hangingPunct="1"/>
            <a:r>
              <a:rPr lang="tr-T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ÖĞRETMENLİK UYGULAMASI DERSLERİ ZAMAN ÇİZELGESİ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2051" name="Picture 10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tr-TR" sz="4800" b="1" smtClean="0">
                <a:solidFill>
                  <a:schemeClr val="bg1"/>
                </a:solidFill>
              </a:rPr>
              <a:t>İŞ AKIŞI</a:t>
            </a:r>
          </a:p>
          <a:p>
            <a:pPr algn="ctr">
              <a:buNone/>
            </a:pPr>
            <a:r>
              <a:rPr lang="tr-TR" sz="4800" b="1" smtClean="0">
                <a:solidFill>
                  <a:schemeClr val="bg1"/>
                </a:solidFill>
              </a:rPr>
              <a:t>II. DÖNEM</a:t>
            </a:r>
            <a:endParaRPr lang="tr-TR" sz="4800" b="1">
              <a:solidFill>
                <a:schemeClr val="bg1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ŞUBAT</a:t>
            </a:r>
            <a:endParaRPr lang="en-US" sz="280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1. hafta</a:t>
            </a:r>
          </a:p>
          <a:p>
            <a:pPr lvl="2"/>
            <a:r>
              <a:rPr lang="en-US" sz="2800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Listelerin İl Milli Eğitim Müdürlüğüne </a:t>
            </a:r>
            <a:r>
              <a:rPr lang="en-US" sz="2800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gönderilmesi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. hafta</a:t>
            </a:r>
          </a:p>
          <a:p>
            <a:pPr lvl="2"/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Okul Müdürü, Okul Koordinatörü, Uygulama Okulu </a:t>
            </a:r>
            <a:r>
              <a:rPr lang="tr-TR" sz="2800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Öğretmenleri’nden sigorta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ilgilerinin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ve 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ek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d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ers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ç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izelgelerinin istenmesi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4. hafta </a:t>
            </a:r>
          </a:p>
          <a:p>
            <a:pPr lvl="2"/>
            <a:r>
              <a:rPr lang="en-US" sz="2800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Listelerin  İl Milli Eğitim  Müdürlüğü tarafından </a:t>
            </a:r>
            <a:r>
              <a:rPr lang="en-US" sz="2800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onaylanması</a:t>
            </a:r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lvl="1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308825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tr-TR" sz="280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MART</a:t>
            </a:r>
            <a:endParaRPr lang="en-US" sz="2800" smtClean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1. hafta </a:t>
            </a:r>
            <a:r>
              <a:rPr lang="en-US">
                <a:solidFill>
                  <a:srgbClr val="FFFFFF"/>
                </a:solidFill>
                <a:latin typeface="Times New Roman" charset="0"/>
                <a:cs typeface="Times New Roman" charset="0"/>
              </a:rPr>
              <a:t>(EŞ ZAMANLI)</a:t>
            </a:r>
            <a:endParaRPr lang="en-US" smtClean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2"/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Öğrenciler </a:t>
            </a:r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için kaza sigortalarının </a:t>
            </a:r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yapılması</a:t>
            </a:r>
          </a:p>
          <a:p>
            <a:pPr lvl="3"/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Sigorta formlarının doldurulması </a:t>
            </a:r>
            <a:endParaRPr lang="en-US" sz="28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3"/>
            <a:endParaRPr lang="en-US" sz="2800" smtClean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marL="914400" lvl="2" indent="0">
              <a:buNone/>
            </a:pPr>
            <a:endParaRPr lang="en-US" sz="28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2"/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Ders </a:t>
            </a:r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ekleme-çıkarma dönemi sonunda listelerdeki değişiklikler için tekrar onay </a:t>
            </a:r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alınması</a:t>
            </a:r>
            <a:endParaRPr lang="en-US" sz="28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kazasigorta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5" r="1047" b="44303"/>
          <a:stretch>
            <a:fillRect/>
          </a:stretch>
        </p:blipFill>
        <p:spPr>
          <a:xfrm>
            <a:off x="914400" y="3733800"/>
            <a:ext cx="794386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11253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MAYIS</a:t>
            </a:r>
            <a:endParaRPr lang="en-US" sz="2800" smtClean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>
                <a:solidFill>
                  <a:srgbClr val="FFFFFF"/>
                </a:solidFill>
                <a:latin typeface="Times New Roman" charset="0"/>
                <a:cs typeface="Times New Roman" charset="0"/>
              </a:rPr>
              <a:t>4. hafta</a:t>
            </a:r>
          </a:p>
          <a:p>
            <a:pPr lvl="2"/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Stajını </a:t>
            </a:r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tamamlayan </a:t>
            </a:r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öğrencilerin onay formlarını okul müdürlüklerine onaylatarak bölümlerine teslim etmesi</a:t>
            </a:r>
          </a:p>
          <a:p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onayform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83" b="38684"/>
          <a:stretch>
            <a:fillRect/>
          </a:stretch>
        </p:blipFill>
        <p:spPr>
          <a:xfrm>
            <a:off x="1523999" y="4267200"/>
            <a:ext cx="70325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72362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369888"/>
            <a:ext cx="6324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369888"/>
            <a:ext cx="64770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381000"/>
            <a:ext cx="7772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381000"/>
            <a:ext cx="784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369888"/>
            <a:ext cx="64770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0" y="381000"/>
            <a:ext cx="6248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 flipH="1">
            <a:off x="1219200" y="1447800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9pPr>
          </a:lstStyle>
          <a:p>
            <a:pPr algn="ctr"/>
            <a:endParaRPr lang="tr-TR" sz="36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tr-TR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Okul Deneyimi ve Öğretmenlik Uygulaması Dersleri </a:t>
            </a:r>
          </a:p>
          <a:p>
            <a:pPr algn="ctr"/>
            <a:r>
              <a:rPr lang="tr-TR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için </a:t>
            </a:r>
          </a:p>
          <a:p>
            <a:pPr algn="ctr"/>
            <a:r>
              <a:rPr lang="tr-TR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İstanbul Valiliği İl Milli Eğitim Müdürlüğü </a:t>
            </a:r>
          </a:p>
          <a:p>
            <a:pPr algn="ctr"/>
            <a:r>
              <a:rPr lang="tr-TR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Onay Süreci</a:t>
            </a:r>
          </a:p>
          <a:p>
            <a:pPr algn="just"/>
            <a:endParaRPr lang="tr-TR" sz="3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 flipH="1">
            <a:off x="1219200" y="1447800"/>
            <a:ext cx="6858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9pPr>
          </a:lstStyle>
          <a:p>
            <a:pPr algn="ctr"/>
            <a:endParaRPr lang="tr-TR" sz="36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tr-TR" sz="3600" b="1" u="sng">
                <a:solidFill>
                  <a:schemeClr val="bg1"/>
                </a:solidFill>
                <a:latin typeface="Times New Roman" charset="0"/>
                <a:cs typeface="Times New Roman" charset="0"/>
              </a:rPr>
              <a:t>SÜRECİN MANTIĞI</a:t>
            </a:r>
          </a:p>
          <a:p>
            <a:pPr algn="just"/>
            <a:endParaRPr lang="tr-TR" sz="3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/>
            <a:endParaRPr lang="tr-TR" sz="3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/>
            <a:endParaRPr lang="tr-TR" sz="3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/>
            <a:endParaRPr lang="tr-TR" sz="3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/>
            <a:r>
              <a:rPr lang="tr-TR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İŞ ANALİZİ        </a:t>
            </a:r>
            <a:r>
              <a:rPr lang="tr-TR" sz="3600" b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           İŞ AKIŞI</a:t>
            </a:r>
            <a:endParaRPr lang="tr-TR" sz="36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90800" y="2667000"/>
            <a:ext cx="1600200" cy="1828800"/>
          </a:xfrm>
          <a:prstGeom prst="straightConnector1">
            <a:avLst/>
          </a:prstGeom>
          <a:ln w="222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953000" y="2667000"/>
            <a:ext cx="1828800" cy="19050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 flipH="1">
            <a:off x="1219200" y="1447800"/>
            <a:ext cx="6858000" cy="7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tr-TR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İŞ ANALİZİ</a:t>
            </a:r>
          </a:p>
          <a:p>
            <a:pPr algn="just"/>
            <a:endParaRPr lang="tr-TR" sz="2800" b="1" u="sng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/>
            <a:r>
              <a:rPr lang="tr-TR" sz="2800" b="1" u="sng">
                <a:solidFill>
                  <a:schemeClr val="bg1"/>
                </a:solidFill>
                <a:latin typeface="Times New Roman" charset="0"/>
                <a:cs typeface="Times New Roman" charset="0"/>
              </a:rPr>
              <a:t>İlgili Ortamlar</a:t>
            </a:r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 :</a:t>
            </a:r>
          </a:p>
          <a:p>
            <a:pPr algn="just"/>
            <a:endParaRPr lang="tr-TR" sz="28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/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	1. Öğrenciler</a:t>
            </a:r>
          </a:p>
          <a:p>
            <a:pPr algn="just"/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	2. Bölümler</a:t>
            </a:r>
          </a:p>
          <a:p>
            <a:pPr algn="just"/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	3. Dekanlık</a:t>
            </a:r>
          </a:p>
          <a:p>
            <a:pPr algn="just"/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	4. İl Milli Eğitim Müdürlüğü</a:t>
            </a:r>
          </a:p>
          <a:p>
            <a:pPr algn="just"/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	5. Okullar</a:t>
            </a:r>
          </a:p>
          <a:p>
            <a:pPr algn="just"/>
            <a:r>
              <a:rPr lang="tr-TR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	6. </a:t>
            </a:r>
            <a:r>
              <a:rPr lang="tr-TR" sz="2800" b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Üniversite Hesap İşleri</a:t>
            </a:r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tr-TR" sz="24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tr-TR" sz="4400" b="1" smtClean="0">
                <a:solidFill>
                  <a:schemeClr val="bg1"/>
                </a:solidFill>
              </a:rPr>
              <a:t>İŞ AKIŞI</a:t>
            </a:r>
          </a:p>
          <a:p>
            <a:pPr algn="ctr">
              <a:buNone/>
            </a:pPr>
            <a:endParaRPr lang="tr-TR" sz="4400" b="1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tr-TR" sz="4400" b="1" smtClean="0">
                <a:solidFill>
                  <a:schemeClr val="bg1"/>
                </a:solidFill>
              </a:rPr>
              <a:t>I. DÖNEM</a:t>
            </a:r>
            <a:endParaRPr lang="tr-TR" sz="4400" b="1">
              <a:solidFill>
                <a:schemeClr val="bg1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İŞ </a:t>
            </a:r>
            <a:r>
              <a:rPr lang="en-US" sz="3600" b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AKIŞI</a:t>
            </a:r>
            <a:r>
              <a:rPr lang="tr-TR" sz="3600" b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endParaRPr lang="en-US" sz="3600" b="1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r>
              <a:rPr lang="en-US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AĞUSTOS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3</a:t>
            </a:r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. hafta</a:t>
            </a:r>
          </a:p>
          <a:p>
            <a:pPr lvl="2"/>
            <a:r>
              <a:rPr lang="en-US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Staj listelerinin Dekanlığa </a:t>
            </a:r>
            <a:r>
              <a:rPr lang="en-US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gönderilmesi</a:t>
            </a:r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lvl="3"/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Staj </a:t>
            </a:r>
            <a:r>
              <a:rPr lang="tr-TR">
                <a:solidFill>
                  <a:schemeClr val="bg1"/>
                </a:solidFill>
                <a:latin typeface="Times New Roman" charset="0"/>
                <a:cs typeface="Times New Roman" charset="0"/>
              </a:rPr>
              <a:t>yapılacak okulların isimleri, </a:t>
            </a:r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bağlı </a:t>
            </a:r>
            <a:r>
              <a:rPr lang="tr-TR">
                <a:solidFill>
                  <a:schemeClr val="bg1"/>
                </a:solidFill>
                <a:latin typeface="Times New Roman" charset="0"/>
                <a:cs typeface="Times New Roman" charset="0"/>
              </a:rPr>
              <a:t>oldukları ilçe ve adres </a:t>
            </a:r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bilgileri</a:t>
            </a:r>
          </a:p>
          <a:p>
            <a:pPr lvl="3"/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Program </a:t>
            </a:r>
            <a:r>
              <a:rPr lang="tr-TR">
                <a:solidFill>
                  <a:schemeClr val="bg1"/>
                </a:solidFill>
                <a:latin typeface="Times New Roman" charset="0"/>
                <a:cs typeface="Times New Roman" charset="0"/>
              </a:rPr>
              <a:t>bazında okullara </a:t>
            </a:r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gönderilecek öğrenci sayıları</a:t>
            </a:r>
          </a:p>
          <a:p>
            <a:pPr lvl="3"/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Program </a:t>
            </a:r>
            <a:r>
              <a:rPr lang="tr-TR">
                <a:solidFill>
                  <a:schemeClr val="bg1"/>
                </a:solidFill>
                <a:latin typeface="Times New Roman" charset="0"/>
                <a:cs typeface="Times New Roman" charset="0"/>
              </a:rPr>
              <a:t>bazında okullara </a:t>
            </a:r>
            <a:r>
              <a:rPr lang="tr-TR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gönderilecek öğrencilerin </a:t>
            </a:r>
            <a:r>
              <a:rPr lang="tr-TR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isimleri</a:t>
            </a:r>
          </a:p>
          <a:p>
            <a:pPr lvl="3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768739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EYLÜL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1. hafta</a:t>
            </a:r>
          </a:p>
          <a:p>
            <a:pPr lvl="2"/>
            <a:r>
              <a:rPr lang="en-US" sz="2800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Listelerin İl Milli Eğitim Müdürlüğüne </a:t>
            </a:r>
            <a:r>
              <a:rPr lang="en-US" sz="2800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gönderilmesi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. hafta</a:t>
            </a:r>
          </a:p>
          <a:p>
            <a:pPr lvl="2"/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Okul Müdürü, Okul Koordinatörü, Uygulama Okulu </a:t>
            </a:r>
            <a:r>
              <a:rPr lang="tr-TR" sz="2800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Öğretmenleri’nden sigorta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ilgilerinin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ve 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ek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d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ers </a:t>
            </a:r>
            <a:r>
              <a:rPr lang="tr-TR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ç</a:t>
            </a:r>
            <a:r>
              <a:rPr lang="tr-TR" sz="280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izelgelerinin istenmesi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4. hafta </a:t>
            </a:r>
          </a:p>
          <a:p>
            <a:pPr lvl="2"/>
            <a:r>
              <a:rPr lang="en-US" sz="2800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Listelerin  İl Milli Eğitim  Müdürlüğü tarafından </a:t>
            </a:r>
            <a:r>
              <a:rPr lang="en-US" sz="2800" err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onaylanması</a:t>
            </a:r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lvl="1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30882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z="280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EKİM</a:t>
            </a:r>
          </a:p>
          <a:p>
            <a:pPr lvl="1"/>
            <a:r>
              <a:rPr lang="en-US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1. hafta </a:t>
            </a:r>
            <a:r>
              <a:rPr lang="en-US">
                <a:solidFill>
                  <a:srgbClr val="FFFFFF"/>
                </a:solidFill>
                <a:latin typeface="Times New Roman" charset="0"/>
                <a:cs typeface="Times New Roman" charset="0"/>
              </a:rPr>
              <a:t>(EŞ ZAMANLI)</a:t>
            </a:r>
            <a:endParaRPr lang="en-US" smtClean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2"/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Öğrenciler </a:t>
            </a:r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için kaza sigortalarının </a:t>
            </a:r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yapılması</a:t>
            </a:r>
          </a:p>
          <a:p>
            <a:pPr lvl="3"/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Sigorta formlarının doldurulması</a:t>
            </a:r>
            <a:endParaRPr lang="en-US" sz="28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3"/>
            <a:endParaRPr lang="en-US" sz="2800" smtClean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marL="914400" lvl="2" indent="0">
              <a:buNone/>
            </a:pPr>
            <a:endParaRPr lang="en-US" sz="28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lvl="2"/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Ders </a:t>
            </a:r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ekleme-çıkarma dönemi sonunda listelerdeki değişiklikler için tekrar onay </a:t>
            </a:r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alınması</a:t>
            </a:r>
            <a:endParaRPr lang="en-US" sz="28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kazasigorta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5" r="1047" b="44303"/>
          <a:stretch>
            <a:fillRect/>
          </a:stretch>
        </p:blipFill>
        <p:spPr>
          <a:xfrm>
            <a:off x="914400" y="3733800"/>
            <a:ext cx="794386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11253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ARALIK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Times New Roman" charset="0"/>
                <a:cs typeface="Times New Roman" charset="0"/>
              </a:rPr>
              <a:t>4. hafta</a:t>
            </a:r>
          </a:p>
          <a:p>
            <a:pPr lvl="2"/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Stajını </a:t>
            </a:r>
            <a:r>
              <a:rPr lang="en-US" sz="280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tamamlayan </a:t>
            </a:r>
            <a:r>
              <a:rPr lang="en-US" sz="280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öğrencilerin onay formlarını okul müdürlüklerine onaylatarak bölümlerine teslim etmesi</a:t>
            </a:r>
          </a:p>
          <a:p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52400"/>
            <a:ext cx="167640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onayform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83" b="38684"/>
          <a:stretch>
            <a:fillRect/>
          </a:stretch>
        </p:blipFill>
        <p:spPr>
          <a:xfrm>
            <a:off x="1523999" y="4267200"/>
            <a:ext cx="70325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72362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</p:tagLst>
</file>

<file path=ppt/theme/theme1.xml><?xml version="1.0" encoding="utf-8"?>
<a:theme xmlns:r="http://schemas.openxmlformats.org/officeDocument/2006/relationships"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519BB6-FA83-4C7A-A5C3-FEA49DBE1C3F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59</Paragraphs>
  <Slides>19</Slides>
  <Notes>10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Animated_pointer_and_light-up_text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modified xsi:type="dcterms:W3CDTF">2017-12-22T13:39:19Z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TemplateID">
    <vt:lpwstr>TC024787149991</vt:lpwstr>
  </property>
</Properties>
</file>