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1" roundtripDataSignature="AMtx7mgPf/Gt3BGbqKiSJbUaeVIdIbui9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5408F36-80E4-4EBF-A722-90F84894ED14}">
  <a:tblStyle styleId="{25408F36-80E4-4EBF-A722-90F84894ED14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fill>
          <a:solidFill>
            <a:srgbClr val="CDD4EA"/>
          </a:solidFill>
        </a:fill>
      </a:tcStyle>
    </a:band1H>
    <a:band2H>
      <a:tcTxStyle/>
    </a:band2H>
    <a:band1V>
      <a:tcTxStyle/>
      <a:tcStyle>
        <a:fill>
          <a:solidFill>
            <a:srgbClr val="CDD4EA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customschemas.google.com/relationships/presentationmetadata" Target="meta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" name="Google Shape;174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Oklar ekle</a:t>
            </a:r>
            <a:endParaRPr/>
          </a:p>
        </p:txBody>
      </p:sp>
      <p:sp>
        <p:nvSpPr>
          <p:cNvPr id="175" name="Google Shape;175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" name="Google Shape;182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content-neutral two-word follow-up sentence such as “Yakında taşınacaklarmış” (I heard that they would move in soon) was added after each experimental sentence. The follow-up sentence was added to prevent the spill-over region to be the last word of the trial</a:t>
            </a:r>
            <a:endParaRPr/>
          </a:p>
        </p:txBody>
      </p:sp>
      <p:sp>
        <p:nvSpPr>
          <p:cNvPr id="183" name="Google Shape;183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" name="Google Shape;96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/>
              <a:t>as it will</a:t>
            </a:r>
            <a:r>
              <a:rPr lang="en-US" sz="1200"/>
              <a:t> ease the retrieval of the correct subject NPs by providing discriminating features that would better match with the retrieval cues generated by the verb</a:t>
            </a:r>
            <a:r>
              <a:rPr lang="en-US" sz="1400"/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rgbClr val="7030A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/>
              <a:t>that encourage the optimal phrasing of the sentence </a:t>
            </a:r>
            <a:endParaRPr sz="1400">
              <a:solidFill>
                <a:srgbClr val="7030A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 txBox="1"/>
          <p:nvPr>
            <p:ph type="ctrTitle"/>
          </p:nvPr>
        </p:nvSpPr>
        <p:spPr>
          <a:xfrm>
            <a:off x="157655" y="1122363"/>
            <a:ext cx="11866179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6"/>
          <p:cNvSpPr txBox="1"/>
          <p:nvPr>
            <p:ph type="title"/>
          </p:nvPr>
        </p:nvSpPr>
        <p:spPr>
          <a:xfrm>
            <a:off x="0" y="0"/>
            <a:ext cx="12192000" cy="8330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6"/>
          <p:cNvSpPr txBox="1"/>
          <p:nvPr>
            <p:ph idx="1" type="body"/>
          </p:nvPr>
        </p:nvSpPr>
        <p:spPr>
          <a:xfrm rot="5400000">
            <a:off x="3218336" y="-1947498"/>
            <a:ext cx="5744817" cy="118661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7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7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 txBox="1"/>
          <p:nvPr>
            <p:ph type="title"/>
          </p:nvPr>
        </p:nvSpPr>
        <p:spPr>
          <a:xfrm>
            <a:off x="-5256" y="0"/>
            <a:ext cx="12192000" cy="833054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8"/>
          <p:cNvSpPr txBox="1"/>
          <p:nvPr>
            <p:ph idx="1" type="body"/>
          </p:nvPr>
        </p:nvSpPr>
        <p:spPr>
          <a:xfrm>
            <a:off x="157655" y="1113183"/>
            <a:ext cx="11866179" cy="57448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9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/>
          <p:nvPr>
            <p:ph type="title"/>
          </p:nvPr>
        </p:nvSpPr>
        <p:spPr>
          <a:xfrm>
            <a:off x="0" y="0"/>
            <a:ext cx="12192000" cy="8330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0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0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1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1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1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1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1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2"/>
          <p:cNvSpPr txBox="1"/>
          <p:nvPr>
            <p:ph type="title"/>
          </p:nvPr>
        </p:nvSpPr>
        <p:spPr>
          <a:xfrm>
            <a:off x="0" y="0"/>
            <a:ext cx="12192000" cy="8330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5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Google Shape;68;p25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/>
          <p:nvPr>
            <p:ph type="title"/>
          </p:nvPr>
        </p:nvSpPr>
        <p:spPr>
          <a:xfrm>
            <a:off x="0" y="0"/>
            <a:ext cx="12192000" cy="8330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b="0" i="0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6"/>
          <p:cNvSpPr txBox="1"/>
          <p:nvPr>
            <p:ph idx="1" type="body"/>
          </p:nvPr>
        </p:nvSpPr>
        <p:spPr>
          <a:xfrm>
            <a:off x="157655" y="1113183"/>
            <a:ext cx="11866179" cy="57448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ctrTitle"/>
          </p:nvPr>
        </p:nvSpPr>
        <p:spPr>
          <a:xfrm>
            <a:off x="157654" y="248164"/>
            <a:ext cx="11866179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lang="en-US"/>
              <a:t>Case interference and phrase length effects </a:t>
            </a:r>
            <a:br>
              <a:rPr b="1" lang="en-US"/>
            </a:br>
            <a:r>
              <a:rPr b="1" lang="en-US"/>
              <a:t>in processing Turkish center-embeddings</a:t>
            </a:r>
            <a:endParaRPr/>
          </a:p>
        </p:txBody>
      </p:sp>
      <p:sp>
        <p:nvSpPr>
          <p:cNvPr id="89" name="Google Shape;89;p1"/>
          <p:cNvSpPr txBox="1"/>
          <p:nvPr>
            <p:ph idx="1" type="subTitle"/>
          </p:nvPr>
        </p:nvSpPr>
        <p:spPr>
          <a:xfrm>
            <a:off x="1518744" y="3894373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Özge Bakay &amp; Nazik Dinçtopal Deniz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Boğaziçi University, Turkey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CUNY 2021</a:t>
            </a:r>
            <a:endParaRPr/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29017" y="5934546"/>
            <a:ext cx="923454" cy="923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4">
            <a:alphaModFix/>
          </a:blip>
          <a:srcRect b="35636" l="19465" r="23643" t="16741"/>
          <a:stretch/>
        </p:blipFill>
        <p:spPr>
          <a:xfrm>
            <a:off x="9967481" y="3755228"/>
            <a:ext cx="1978904" cy="2226024"/>
          </a:xfrm>
          <a:prstGeom prst="ellipse">
            <a:avLst/>
          </a:prstGeom>
          <a:noFill/>
          <a:ln>
            <a:noFill/>
          </a:ln>
          <a:effectLst>
            <a:outerShdw blurRad="381000" sx="-80000" rotWithShape="0" dir="5400000" dist="292100" sy="-18000">
              <a:srgbClr val="000000">
                <a:alpha val="21960"/>
              </a:srgbClr>
            </a:outerShdw>
          </a:effectLst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5">
            <a:alphaModFix/>
          </a:blip>
          <a:srcRect b="25130" l="3800" r="11151" t="2734"/>
          <a:stretch/>
        </p:blipFill>
        <p:spPr>
          <a:xfrm>
            <a:off x="245615" y="3760052"/>
            <a:ext cx="1976400" cy="2221200"/>
          </a:xfrm>
          <a:prstGeom prst="ellipse">
            <a:avLst/>
          </a:prstGeom>
          <a:noFill/>
          <a:ln>
            <a:noFill/>
          </a:ln>
          <a:effectLst>
            <a:outerShdw blurRad="381000" sx="-80000" rotWithShape="0" dir="5400000" dist="292100" sy="-18000">
              <a:srgbClr val="000000">
                <a:alpha val="21960"/>
              </a:srgbClr>
            </a:outerShdw>
          </a:effectLst>
        </p:spPr>
      </p:pic>
      <p:sp>
        <p:nvSpPr>
          <p:cNvPr id="93" name="Google Shape;93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0"/>
          <p:cNvSpPr txBox="1"/>
          <p:nvPr>
            <p:ph type="title"/>
          </p:nvPr>
        </p:nvSpPr>
        <p:spPr>
          <a:xfrm>
            <a:off x="-5256" y="0"/>
            <a:ext cx="12192000" cy="833054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/>
              <a:t>Norming study for phrase lengths in Turkish</a:t>
            </a:r>
            <a:endParaRPr/>
          </a:p>
        </p:txBody>
      </p:sp>
      <p:sp>
        <p:nvSpPr>
          <p:cNvPr id="170" name="Google Shape;170;p10"/>
          <p:cNvSpPr txBox="1"/>
          <p:nvPr>
            <p:ph idx="1" type="body"/>
          </p:nvPr>
        </p:nvSpPr>
        <p:spPr>
          <a:xfrm>
            <a:off x="157655" y="1113183"/>
            <a:ext cx="11866179" cy="57448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A norming study was conducted to examine. Turkish speakers’ preferences for the prosodic phrasing of Turkish center-embeddings.</a:t>
            </a:r>
            <a:endParaRPr/>
          </a:p>
          <a:p>
            <a:pPr indent="-2032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"/>
              <a:buNone/>
            </a:pPr>
            <a:r>
              <a:t/>
            </a:r>
            <a:endParaRPr sz="4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6 linguistically-informed judges were asked to insert two-three commas in the sentences. </a:t>
            </a:r>
            <a:endParaRPr/>
          </a:p>
          <a:p>
            <a:pPr indent="-2032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"/>
              <a:buNone/>
            </a:pPr>
            <a:r>
              <a:t/>
            </a:r>
            <a:endParaRPr sz="4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For the prosodic phrasing of the sentences as NP1 || NP6 || VP1;</a:t>
            </a:r>
            <a:endParaRPr/>
          </a:p>
          <a:p>
            <a:pPr indent="-2032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"/>
              <a:buNone/>
            </a:pPr>
            <a:r>
              <a:t/>
            </a:r>
            <a:endParaRPr sz="4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all the judges placed </a:t>
            </a:r>
            <a:r>
              <a:rPr lang="en-US" sz="2400">
                <a:solidFill>
                  <a:srgbClr val="7030A0"/>
                </a:solidFill>
              </a:rPr>
              <a:t>a comma after NP1</a:t>
            </a:r>
            <a:r>
              <a:rPr lang="en-US" sz="2400"/>
              <a:t>, in all the sentences (100%),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the number of </a:t>
            </a:r>
            <a:r>
              <a:rPr lang="en-US" sz="2400">
                <a:solidFill>
                  <a:srgbClr val="7030A0"/>
                </a:solidFill>
              </a:rPr>
              <a:t>commas after NP6 </a:t>
            </a:r>
            <a:r>
              <a:rPr lang="en-US" sz="2400"/>
              <a:t>was 48 (33%),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two judges also placed a comma after NP2, in a total of 44 sentences (30.5%). </a:t>
            </a:r>
            <a:endParaRPr sz="2400"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/>
              <a:t>🡪 There was no reliable difference between the sentences encouraging or discouraging the optimal phrasing. </a:t>
            </a:r>
            <a:endParaRPr/>
          </a:p>
        </p:txBody>
      </p:sp>
      <p:sp>
        <p:nvSpPr>
          <p:cNvPr id="171" name="Google Shape;171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1"/>
          <p:cNvSpPr txBox="1"/>
          <p:nvPr>
            <p:ph idx="1" type="body"/>
          </p:nvPr>
        </p:nvSpPr>
        <p:spPr>
          <a:xfrm>
            <a:off x="0" y="1035587"/>
            <a:ext cx="12272789" cy="5822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 sz="1800">
                <a:latin typeface="Arial"/>
                <a:ea typeface="Arial"/>
                <a:cs typeface="Arial"/>
                <a:sym typeface="Arial"/>
              </a:rPr>
              <a:t>a. </a:t>
            </a:r>
            <a:r>
              <a:rPr b="1" lang="en-US" sz="18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ENC, </a:t>
            </a:r>
            <a:r>
              <a:rPr b="1" lang="en-US" sz="18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HighSyn-HighPhono</a:t>
            </a:r>
            <a:endParaRPr b="1" sz="18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∅   [</a:t>
            </a:r>
            <a:r>
              <a:rPr lang="en-US" sz="18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İşinin ehli   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marangoz-lar-</a:t>
            </a:r>
            <a:r>
              <a:rPr lang="en-US" sz="1800" u="sng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ın</a:t>
            </a:r>
            <a:r>
              <a:rPr lang="en-US" sz="18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   || [nakliyeci-ler-</a:t>
            </a:r>
            <a:r>
              <a:rPr lang="en-US" sz="1800" u="sng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in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   [kiracı-</a:t>
            </a:r>
            <a:r>
              <a:rPr lang="en-US" sz="1800" u="sng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nın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     gri     koltuğ-u     yerleştir-diğ-i]      …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i="1" lang="en-US" sz="1800">
                <a:latin typeface="Arial"/>
                <a:ea typeface="Arial"/>
                <a:cs typeface="Arial"/>
                <a:sym typeface="Arial"/>
              </a:rPr>
              <a:t>Pro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 expert       carpenter-PL-GEN    mover-PL-GEN   tenant-GEN   gray   sofa-ACC   place-PART-3SG.POSS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i="1" lang="en-US" sz="1800"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i="1" lang="en-US" sz="1600">
                <a:latin typeface="Arial"/>
                <a:ea typeface="Arial"/>
                <a:cs typeface="Arial"/>
                <a:sym typeface="Arial"/>
              </a:rPr>
              <a:t>NP1	       		            NP6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"/>
              <a:buNone/>
            </a:pPr>
            <a:r>
              <a:t/>
            </a:r>
            <a:endParaRPr sz="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 sz="1800">
                <a:latin typeface="Arial"/>
                <a:ea typeface="Arial"/>
                <a:cs typeface="Arial"/>
                <a:sym typeface="Arial"/>
              </a:rPr>
              <a:t>b. </a:t>
            </a:r>
            <a:r>
              <a:rPr b="1" lang="en-US" sz="18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ENC</a:t>
            </a:r>
            <a:r>
              <a:rPr b="1" lang="en-US" sz="180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1" lang="en-US" sz="1800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LowSyn-HighPhono</a:t>
            </a:r>
            <a:endParaRPr b="1" sz="1800">
              <a:solidFill>
                <a:srgbClr val="BF9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∅   [</a:t>
            </a:r>
            <a:r>
              <a:rPr lang="en-US" sz="18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İşinin ehli   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marangoz-lar-</a:t>
            </a:r>
            <a:r>
              <a:rPr lang="en-US" sz="1800" u="sng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∅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      || [nakliyeci-ler-</a:t>
            </a:r>
            <a:r>
              <a:rPr lang="en-US" sz="1800" u="sng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in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  [kiracı-</a:t>
            </a:r>
            <a:r>
              <a:rPr lang="en-US" sz="1800" u="sng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nın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      koltuğ-</a:t>
            </a:r>
            <a:r>
              <a:rPr lang="en-US" sz="1800" u="sng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un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   minder-leri-ni                 yerleştir-diğ-i]  …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i="1" lang="en-US" sz="1800">
                <a:latin typeface="Arial"/>
                <a:ea typeface="Arial"/>
                <a:cs typeface="Arial"/>
                <a:sym typeface="Arial"/>
              </a:rPr>
              <a:t>Pro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 expert       carpenter-PL-NOM    mover-PL-GEN   tenant-GEN   sofa-GEN    cushion-3PL.POSS-ACC  place-PART-3SG.POSS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i="1" lang="en-US" sz="1800"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i="1" lang="en-US" sz="1600">
                <a:latin typeface="Arial"/>
                <a:ea typeface="Arial"/>
                <a:cs typeface="Arial"/>
                <a:sym typeface="Arial"/>
              </a:rPr>
              <a:t>NP1	       		              NP6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"/>
              <a:buNone/>
            </a:pPr>
            <a:r>
              <a:t/>
            </a:r>
            <a:endParaRPr sz="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 sz="1800">
                <a:latin typeface="Arial"/>
                <a:ea typeface="Arial"/>
                <a:cs typeface="Arial"/>
                <a:sym typeface="Arial"/>
              </a:rPr>
              <a:t>c. </a:t>
            </a:r>
            <a:r>
              <a:rPr b="1" lang="en-US" sz="18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ENC</a:t>
            </a:r>
            <a:r>
              <a:rPr b="1" lang="en-US" sz="180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LowSyn-LowPhono</a:t>
            </a:r>
            <a:endParaRPr b="1" sz="1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∅   [</a:t>
            </a:r>
            <a:r>
              <a:rPr lang="en-US" sz="18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İşinin ehli   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marangoz-lar-</a:t>
            </a:r>
            <a:r>
              <a:rPr lang="en-US" sz="1800" u="sng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∅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      || [nakliyeci-ler-</a:t>
            </a:r>
            <a:r>
              <a:rPr lang="en-US" sz="1800" u="sng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  [kiracı-</a:t>
            </a:r>
            <a:r>
              <a:rPr lang="en-US" sz="1800" u="sng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nın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     gri      koltuğ-u     yerleştir-diğ-i]       …        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i="1" lang="en-US" sz="1800">
                <a:latin typeface="Arial"/>
                <a:ea typeface="Arial"/>
                <a:cs typeface="Arial"/>
                <a:sym typeface="Arial"/>
              </a:rPr>
              <a:t>Pro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 expert       carpenter-PL-NOM    mover-PL-GEN   tenant-GEN   gray   sofa-ACC   place-PART-3SG.POSS 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i="1" lang="en-US" sz="1800"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i="1" lang="en-US" sz="1600">
                <a:latin typeface="Arial"/>
                <a:ea typeface="Arial"/>
                <a:cs typeface="Arial"/>
                <a:sym typeface="Arial"/>
              </a:rPr>
              <a:t>NP1	       		              NP6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"/>
              <a:buNone/>
            </a:pPr>
            <a:r>
              <a:t/>
            </a:r>
            <a:endParaRPr sz="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… oda-ya         taşı-dık-ları]                 dolab-ı       ||  </a:t>
            </a:r>
            <a:r>
              <a:rPr lang="en-US" sz="18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dikkatli şekilde      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kur-duk-ları-nı/kur-du-lar]                           san-dı-m.                     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     room-DAT  move-PART-3PL.POSS  clozet-ACC    carefully                set.up-VN-3PL.POSS-ACC/set.up-PF-3PL    think-PF-1SG 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i="1" lang="en-US" sz="1600">
                <a:latin typeface="Arial"/>
                <a:ea typeface="Arial"/>
                <a:cs typeface="Arial"/>
                <a:sym typeface="Arial"/>
              </a:rPr>
              <a:t>			                                        VP1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i="1" lang="en-US" sz="1800"/>
              <a:t>Followed by a content-neutral two-word follow-up sentence 🡪 Yakında taşınacaklarmış.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‘I thought that the </a:t>
            </a:r>
            <a:r>
              <a:rPr lang="en-US" sz="18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expert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carpenters </a:t>
            </a:r>
            <a:r>
              <a:rPr lang="en-US" sz="18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carefully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set up the clozet that the movers moved to the room where the tenant placed the gray sofa. </a:t>
            </a:r>
            <a:r>
              <a:rPr i="1" lang="en-US" sz="1800"/>
              <a:t>I heard they would move in soon.’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9" name="Google Shape;179;p11"/>
          <p:cNvSpPr txBox="1"/>
          <p:nvPr>
            <p:ph type="title"/>
          </p:nvPr>
        </p:nvSpPr>
        <p:spPr>
          <a:xfrm>
            <a:off x="-5256" y="0"/>
            <a:ext cx="12192000" cy="833054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/>
              <a:t>Materials (Encouraging Phrase Lengths)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2"/>
          <p:cNvSpPr txBox="1"/>
          <p:nvPr>
            <p:ph idx="1" type="body"/>
          </p:nvPr>
        </p:nvSpPr>
        <p:spPr>
          <a:xfrm>
            <a:off x="0" y="1035587"/>
            <a:ext cx="12272789" cy="5822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 sz="1800">
                <a:latin typeface="Arial"/>
                <a:ea typeface="Arial"/>
                <a:cs typeface="Arial"/>
                <a:sym typeface="Arial"/>
              </a:rPr>
              <a:t>d. </a:t>
            </a:r>
            <a:r>
              <a:rPr b="1" lang="en-US" sz="1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DISC, </a:t>
            </a:r>
            <a:r>
              <a:rPr b="1" lang="en-US" sz="18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HighSyn-HighPhono</a:t>
            </a:r>
            <a:endParaRPr b="1" sz="18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∅   [Marangoz-lar-</a:t>
            </a:r>
            <a:r>
              <a:rPr lang="en-US" sz="1800" u="sng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ın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   || [nakliyeci-ler-</a:t>
            </a:r>
            <a:r>
              <a:rPr lang="en-US" sz="1800" u="sng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in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   [kiracı-</a:t>
            </a:r>
            <a:r>
              <a:rPr lang="en-US" sz="1800" u="sng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nın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lang="en-US" sz="1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oldukça      geniş  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gri    koltuğ-u     </a:t>
            </a:r>
            <a:r>
              <a:rPr lang="en-US" sz="1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büyük   özen-le 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…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i="1" lang="en-US" sz="1800">
                <a:latin typeface="Arial"/>
                <a:ea typeface="Arial"/>
                <a:cs typeface="Arial"/>
                <a:sym typeface="Arial"/>
              </a:rPr>
              <a:t>Pro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 carpenter-PL-GEN   mover-PL-GEN   tenant-GEN  extremely   large  gray  sofa-ACC   great    care-with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i="1" lang="en-US" sz="1600">
                <a:latin typeface="Arial"/>
                <a:ea typeface="Arial"/>
                <a:cs typeface="Arial"/>
                <a:sym typeface="Arial"/>
              </a:rPr>
              <a:t>       NP1	           	         NP6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"/>
              <a:buNone/>
            </a:pPr>
            <a:r>
              <a:t/>
            </a:r>
            <a:endParaRPr sz="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 sz="1800">
                <a:latin typeface="Arial"/>
                <a:ea typeface="Arial"/>
                <a:cs typeface="Arial"/>
                <a:sym typeface="Arial"/>
              </a:rPr>
              <a:t>e. </a:t>
            </a:r>
            <a:r>
              <a:rPr b="1" lang="en-US" sz="1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DISC, </a:t>
            </a:r>
            <a:r>
              <a:rPr b="1" lang="en-US" sz="1800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LowSyn-HighPhono</a:t>
            </a:r>
            <a:endParaRPr sz="1800">
              <a:solidFill>
                <a:srgbClr val="BF9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∅   [Marangoz-lar-</a:t>
            </a:r>
            <a:r>
              <a:rPr lang="en-US" sz="1800" u="sng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∅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 ||     [nakliyeci-ler-</a:t>
            </a:r>
            <a:r>
              <a:rPr lang="en-US" sz="1800" u="sng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in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  [kiracı-</a:t>
            </a:r>
            <a:r>
              <a:rPr lang="en-US" sz="1800" u="sng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nın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     koltuğ-</a:t>
            </a:r>
            <a:r>
              <a:rPr lang="en-US" sz="1800" u="sng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un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en-US" sz="1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oldukça     geniş   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minder-leri-ni                 </a:t>
            </a:r>
            <a:r>
              <a:rPr lang="en-US" sz="1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büyük  özen-le 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…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i="1" lang="en-US" sz="1800">
                <a:latin typeface="Arial"/>
                <a:ea typeface="Arial"/>
                <a:cs typeface="Arial"/>
                <a:sym typeface="Arial"/>
              </a:rPr>
              <a:t>Pro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 carpenter-PL-NOM   mover-PL-GEN   tenant-GEN   sofa-GEN   extremely  large   cushion-3PL.POSS-ACC  great   care-with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i="1" lang="en-US" sz="1600">
                <a:latin typeface="Arial"/>
                <a:ea typeface="Arial"/>
                <a:cs typeface="Arial"/>
                <a:sym typeface="Arial"/>
              </a:rPr>
              <a:t>       NP1	           	          NP6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"/>
              <a:buNone/>
            </a:pPr>
            <a:r>
              <a:t/>
            </a:r>
            <a:endParaRPr sz="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 sz="1800">
                <a:latin typeface="Arial"/>
                <a:ea typeface="Arial"/>
                <a:cs typeface="Arial"/>
                <a:sym typeface="Arial"/>
              </a:rPr>
              <a:t>f. </a:t>
            </a:r>
            <a:r>
              <a:rPr b="1" lang="en-US" sz="1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DISC, </a:t>
            </a: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LowSyn-LowPhono</a:t>
            </a:r>
            <a:endParaRPr sz="1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∅   [Marangoz-lar-</a:t>
            </a:r>
            <a:r>
              <a:rPr lang="en-US" sz="1800" u="sng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∅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 ||      [nakliyeci-ler-</a:t>
            </a:r>
            <a:r>
              <a:rPr lang="en-US" sz="1800" u="sng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  [kiracı-</a:t>
            </a:r>
            <a:r>
              <a:rPr lang="en-US" sz="1800" u="sng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nın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       </a:t>
            </a:r>
            <a:r>
              <a:rPr lang="en-US" sz="1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oldukça     geniş    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gri     koltuğ-u      </a:t>
            </a:r>
            <a:r>
              <a:rPr lang="en-US" sz="1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büyük   özen-le   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…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i="1" lang="en-US" sz="1800">
                <a:latin typeface="Arial"/>
                <a:ea typeface="Arial"/>
                <a:cs typeface="Arial"/>
                <a:sym typeface="Arial"/>
              </a:rPr>
              <a:t>Pro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 carpenter-PL-NOM    mover-PL-GEN   tenant-GEN    extremely  large    gray   sofa-ACC    great    care-with        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i="1" lang="en-US" sz="1600">
                <a:latin typeface="Arial"/>
                <a:ea typeface="Arial"/>
                <a:cs typeface="Arial"/>
                <a:sym typeface="Arial"/>
              </a:rPr>
              <a:t>       NP1	           	           NP6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"/>
              <a:buNone/>
            </a:pPr>
            <a:r>
              <a:t/>
            </a:r>
            <a:endParaRPr sz="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… yerleştir-diğ-i]             oda-ya       taşı-dık-ları]                 dolab-ı      </a:t>
            </a:r>
            <a:r>
              <a:rPr b="1" lang="en-US" sz="1800">
                <a:latin typeface="Arial"/>
                <a:ea typeface="Arial"/>
                <a:cs typeface="Arial"/>
                <a:sym typeface="Arial"/>
              </a:rPr>
              <a:t>||  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kur-duk-ları-nı/kur-du-lar]                        san-dı-m…                     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    place-PART-3SG.POSS room-DAT move-PART-3PL.POSS  clozet-ACC   set.up-VN-3PL.POSS-ACC/set.up-PF-3PL  think-PF-1SG 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i="1" lang="en-US" sz="1800">
                <a:latin typeface="Arial"/>
                <a:ea typeface="Arial"/>
                <a:cs typeface="Arial"/>
                <a:sym typeface="Arial"/>
              </a:rPr>
              <a:t>					</a:t>
            </a:r>
            <a:r>
              <a:rPr i="1" lang="en-US" sz="1600">
                <a:latin typeface="Arial"/>
                <a:ea typeface="Arial"/>
                <a:cs typeface="Arial"/>
                <a:sym typeface="Arial"/>
              </a:rPr>
              <a:t>   		         VP1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i="1" lang="en-US" sz="1800"/>
              <a:t>Followed by a content-neutral two-word follow-up sentence 🡪 Yakında taşınacaklarmış.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‘I thought that the carpenters set up the clozet that the movers moved to the room where the tenant placed the </a:t>
            </a:r>
            <a:r>
              <a:rPr lang="en-US" sz="1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extremely large 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gray sofa </a:t>
            </a:r>
            <a:r>
              <a:rPr lang="en-US" sz="1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with great care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. </a:t>
            </a:r>
            <a:r>
              <a:rPr i="1" lang="en-US" sz="1800">
                <a:latin typeface="Arial"/>
                <a:ea typeface="Arial"/>
                <a:cs typeface="Arial"/>
                <a:sym typeface="Arial"/>
              </a:rPr>
              <a:t>I heard they would move in soon.’</a:t>
            </a:r>
            <a:endParaRPr i="1"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7" name="Google Shape;187;p12"/>
          <p:cNvSpPr txBox="1"/>
          <p:nvPr>
            <p:ph type="title"/>
          </p:nvPr>
        </p:nvSpPr>
        <p:spPr>
          <a:xfrm>
            <a:off x="-5256" y="0"/>
            <a:ext cx="12192000" cy="833054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/>
              <a:t>Materials (Discouraging Phrase Lengths)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3"/>
          <p:cNvSpPr txBox="1"/>
          <p:nvPr>
            <p:ph idx="1" type="body"/>
          </p:nvPr>
        </p:nvSpPr>
        <p:spPr>
          <a:xfrm>
            <a:off x="199223" y="919976"/>
            <a:ext cx="11992777" cy="26640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Six eye-tracking measures: </a:t>
            </a:r>
            <a:r>
              <a:rPr lang="en-US" sz="2200">
                <a:latin typeface="Arial"/>
                <a:ea typeface="Arial"/>
                <a:cs typeface="Arial"/>
                <a:sym typeface="Arial"/>
              </a:rPr>
              <a:t>				           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(Clifton et al., 2007; Liversedge et al.,1998; Rayner et al., 1989)</a:t>
            </a:r>
            <a:endParaRPr sz="800">
              <a:latin typeface="Arial"/>
              <a:ea typeface="Arial"/>
              <a:cs typeface="Arial"/>
              <a:sym typeface="Arial"/>
            </a:endParaRPr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First fixation duration (FD)		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Gaze duration (GD)				Early processes of comprehension</a:t>
            </a:r>
            <a:endParaRPr/>
          </a:p>
          <a:p>
            <a:pPr indent="-1778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r>
              <a:t/>
            </a:r>
            <a:endParaRPr sz="800">
              <a:latin typeface="Arial"/>
              <a:ea typeface="Arial"/>
              <a:cs typeface="Arial"/>
              <a:sym typeface="Arial"/>
            </a:endParaRPr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Regression path duration (RPD)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Rereading duration (RRD)			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Total duration (TD)                     	 		Later processes of comprehension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Probability of regression out (PRO)</a:t>
            </a:r>
            <a:endParaRPr/>
          </a:p>
          <a:p>
            <a:pPr indent="-889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13"/>
          <p:cNvSpPr/>
          <p:nvPr/>
        </p:nvSpPr>
        <p:spPr>
          <a:xfrm>
            <a:off x="5340552" y="1659390"/>
            <a:ext cx="544749" cy="26264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6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94" name="Google Shape;194;p13"/>
          <p:cNvSpPr/>
          <p:nvPr/>
        </p:nvSpPr>
        <p:spPr>
          <a:xfrm>
            <a:off x="5340552" y="2873514"/>
            <a:ext cx="544749" cy="26264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6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</p:txBody>
      </p:sp>
      <p:sp>
        <p:nvSpPr>
          <p:cNvPr id="195" name="Google Shape;195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6" name="Google Shape;196;p13"/>
          <p:cNvSpPr txBox="1"/>
          <p:nvPr>
            <p:ph type="title"/>
          </p:nvPr>
        </p:nvSpPr>
        <p:spPr>
          <a:xfrm>
            <a:off x="-5256" y="0"/>
            <a:ext cx="12192000" cy="833054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/>
              <a:t>Data Analysis</a:t>
            </a:r>
            <a:endParaRPr/>
          </a:p>
        </p:txBody>
      </p:sp>
      <p:sp>
        <p:nvSpPr>
          <p:cNvPr id="197" name="Google Shape;197;p13"/>
          <p:cNvSpPr txBox="1"/>
          <p:nvPr/>
        </p:nvSpPr>
        <p:spPr>
          <a:xfrm>
            <a:off x="8053330" y="5453115"/>
            <a:ext cx="3659699" cy="1077218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 packages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-  lme4 	                 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(Bates &amp; Maechler, 2013)</a:t>
            </a:r>
            <a:endParaRPr i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-  languageR 	            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(Baayen, 2013)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-  influence.ME         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(Nieuwenhuis et al., 2012)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13"/>
          <p:cNvSpPr txBox="1"/>
          <p:nvPr/>
        </p:nvSpPr>
        <p:spPr>
          <a:xfrm>
            <a:off x="330275" y="5206894"/>
            <a:ext cx="7583640" cy="1569660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Mixed effects linear regression models (for FD, GD, RPD, RRD and TD) or logistic regression models (for PRO)        		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(Bates et al., 2015)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-  Prosodic phrase lengths &amp; case interference as fixed effects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-  Subjects &amp; items as random effects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-  Random slopes for subjects and/or items by the predictor variables when the model allowed 	    			            	                             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(﻿Barr et al., 2013)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13"/>
          <p:cNvSpPr txBox="1"/>
          <p:nvPr/>
        </p:nvSpPr>
        <p:spPr>
          <a:xfrm>
            <a:off x="0" y="3492446"/>
            <a:ext cx="12192000" cy="16619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b="1" lang="en-US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Two sets of analyses:</a:t>
            </a:r>
            <a:endParaRPr/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0" baseline="30000" i="0" lang="en-US" sz="2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</a:t>
            </a:r>
            <a:r>
              <a:rPr b="0" i="0" lang="en-US" sz="2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set: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Prosodic Phrase Lengths &amp; Case Interference (comparison of HighSyn–HighPhono and LowSyn–HighPhono to LowSyn–LowPhono) </a:t>
            </a:r>
            <a:endParaRPr/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0" baseline="30000" i="0" lang="en-US" sz="2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nd</a:t>
            </a:r>
            <a:r>
              <a:rPr b="0" i="0" lang="en-US" sz="2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set: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Prosodic Phrase Lengths &amp; Case Interference (comparison of LowSyn–HighPhono to HighSyn–HighPhono)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4"/>
          <p:cNvSpPr txBox="1"/>
          <p:nvPr>
            <p:ph type="title"/>
          </p:nvPr>
        </p:nvSpPr>
        <p:spPr>
          <a:xfrm>
            <a:off x="-5256" y="0"/>
            <a:ext cx="12192000" cy="833054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/>
              <a:t>Descriptive Results (Case Interference)</a:t>
            </a:r>
            <a:endParaRPr/>
          </a:p>
        </p:txBody>
      </p:sp>
      <p:sp>
        <p:nvSpPr>
          <p:cNvPr id="205" name="Google Shape;205;p14"/>
          <p:cNvSpPr txBox="1"/>
          <p:nvPr>
            <p:ph idx="1" type="body"/>
          </p:nvPr>
        </p:nvSpPr>
        <p:spPr>
          <a:xfrm>
            <a:off x="0" y="2291259"/>
            <a:ext cx="2354317" cy="504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Critical Region</a:t>
            </a:r>
            <a:endParaRPr/>
          </a:p>
        </p:txBody>
      </p:sp>
      <p:sp>
        <p:nvSpPr>
          <p:cNvPr id="206" name="Google Shape;206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207" name="Google Shape;207;p14"/>
          <p:cNvGraphicFramePr/>
          <p:nvPr/>
        </p:nvGraphicFramePr>
        <p:xfrm>
          <a:off x="2567208" y="1103346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{25408F36-80E4-4EBF-A722-90F84894ED14}</a:tableStyleId>
              </a:tblPr>
              <a:tblGrid>
                <a:gridCol w="2532700"/>
                <a:gridCol w="1138025"/>
                <a:gridCol w="1116625"/>
                <a:gridCol w="1116625"/>
                <a:gridCol w="1116625"/>
                <a:gridCol w="1117750"/>
                <a:gridCol w="1135775"/>
              </a:tblGrid>
              <a:tr h="373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FFD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GD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RPD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RRD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TD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3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HighSyn-HighPhono, ENC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231 (6)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380 (14)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428 (19)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315 (31)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661 (31)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.10 (.02)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3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LowSyn-HighPhono, ENC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233 (5)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318 (12)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363 (17)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253 (26)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565 (28)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.11 (.02)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3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LowSyn-LowPhono, ENC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238 (7)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333 (12)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418 (24)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275 (30)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602 (30)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.15 (.03)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3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HighSyn-HighPhono, DISC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239 (6)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409 (16)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554 (27)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434 (36)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793 (35)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.20 (.03)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3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LowSyn-HighPhono, DISC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247 (8)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347 (14)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462 (23)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327 (32)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633 (31)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.21 (.03)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3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LowSyn-LowPhono, DISC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239 (6)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324 (13)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417 (21)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352 (32)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648 (31)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.19 (.03)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08" name="Google Shape;208;p14"/>
          <p:cNvGraphicFramePr/>
          <p:nvPr/>
        </p:nvGraphicFramePr>
        <p:xfrm>
          <a:off x="2567210" y="3975753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{25408F36-80E4-4EBF-A722-90F84894ED14}</a:tableStyleId>
              </a:tblPr>
              <a:tblGrid>
                <a:gridCol w="2530300"/>
                <a:gridCol w="1114100"/>
                <a:gridCol w="1135125"/>
                <a:gridCol w="1114100"/>
                <a:gridCol w="1114100"/>
                <a:gridCol w="1114100"/>
                <a:gridCol w="1152350"/>
              </a:tblGrid>
              <a:tr h="413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FFD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GD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RPD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RRD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TD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3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HighSyn-HighPhono, ENC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244 (7)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283 (10)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373 (27)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146 (18)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408 (19)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.15 (.03)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3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LowSyn-HighPhono, ENC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238 (6)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267 (9)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332 (18)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180 (23)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439 (24)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.19 (.03)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3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LowSyn-LowPhono, ENC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239 (7)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290 (11)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378 (24)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178 (26)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447 (25)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.19 (.04)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3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HighSyn-HighPhono, DISC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247 (7)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280 (19)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434 (26)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210 (27)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463 (24)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.26 (.04)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3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LowSyn-HighPhono, DISC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249 (7)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297 (11)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416 (27)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170 (22)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466 (26)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.26 (.04)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3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LowSyn-LowPhono, DISC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251 (8)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278 (11)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416 (27)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192 (22)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465 (22)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.24 (.04)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09" name="Google Shape;209;p14"/>
          <p:cNvSpPr txBox="1"/>
          <p:nvPr/>
        </p:nvSpPr>
        <p:spPr>
          <a:xfrm>
            <a:off x="0" y="5286706"/>
            <a:ext cx="2354317" cy="504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Spill-over Region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14"/>
          <p:cNvSpPr/>
          <p:nvPr/>
        </p:nvSpPr>
        <p:spPr>
          <a:xfrm>
            <a:off x="6411310" y="1518746"/>
            <a:ext cx="5234152" cy="278524"/>
          </a:xfrm>
          <a:prstGeom prst="rect">
            <a:avLst/>
          </a:prstGeom>
          <a:noFill/>
          <a:ln cap="flat" cmpd="sng" w="2857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14"/>
          <p:cNvSpPr/>
          <p:nvPr/>
        </p:nvSpPr>
        <p:spPr>
          <a:xfrm>
            <a:off x="6411310" y="2264984"/>
            <a:ext cx="5234152" cy="278524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14"/>
          <p:cNvSpPr/>
          <p:nvPr/>
        </p:nvSpPr>
        <p:spPr>
          <a:xfrm>
            <a:off x="6411310" y="1873135"/>
            <a:ext cx="4141076" cy="308005"/>
          </a:xfrm>
          <a:prstGeom prst="rect">
            <a:avLst/>
          </a:prstGeom>
          <a:noFill/>
          <a:ln cap="flat" cmpd="sng" w="2857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4"/>
          <p:cNvSpPr/>
          <p:nvPr/>
        </p:nvSpPr>
        <p:spPr>
          <a:xfrm>
            <a:off x="6395544" y="2648604"/>
            <a:ext cx="5234152" cy="278524"/>
          </a:xfrm>
          <a:prstGeom prst="rect">
            <a:avLst/>
          </a:prstGeom>
          <a:noFill/>
          <a:ln cap="flat" cmpd="sng" w="2857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14"/>
          <p:cNvSpPr/>
          <p:nvPr/>
        </p:nvSpPr>
        <p:spPr>
          <a:xfrm>
            <a:off x="6395544" y="3394842"/>
            <a:ext cx="5234152" cy="278524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14"/>
          <p:cNvSpPr/>
          <p:nvPr/>
        </p:nvSpPr>
        <p:spPr>
          <a:xfrm>
            <a:off x="6395544" y="3002993"/>
            <a:ext cx="4141076" cy="308005"/>
          </a:xfrm>
          <a:prstGeom prst="rect">
            <a:avLst/>
          </a:prstGeom>
          <a:noFill/>
          <a:ln cap="flat" cmpd="sng" w="2857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5"/>
          <p:cNvSpPr txBox="1"/>
          <p:nvPr>
            <p:ph type="title"/>
          </p:nvPr>
        </p:nvSpPr>
        <p:spPr>
          <a:xfrm>
            <a:off x="-5256" y="0"/>
            <a:ext cx="12192000" cy="833054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/>
              <a:t>Descriptive Results (Phrase Lengths)</a:t>
            </a:r>
            <a:endParaRPr/>
          </a:p>
        </p:txBody>
      </p:sp>
      <p:sp>
        <p:nvSpPr>
          <p:cNvPr id="221" name="Google Shape;221;p15"/>
          <p:cNvSpPr txBox="1"/>
          <p:nvPr>
            <p:ph idx="1" type="body"/>
          </p:nvPr>
        </p:nvSpPr>
        <p:spPr>
          <a:xfrm>
            <a:off x="0" y="2291259"/>
            <a:ext cx="2354317" cy="504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Critical Region</a:t>
            </a:r>
            <a:endParaRPr/>
          </a:p>
        </p:txBody>
      </p:sp>
      <p:sp>
        <p:nvSpPr>
          <p:cNvPr id="222" name="Google Shape;222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223" name="Google Shape;223;p15"/>
          <p:cNvGraphicFramePr/>
          <p:nvPr/>
        </p:nvGraphicFramePr>
        <p:xfrm>
          <a:off x="2567208" y="1103346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{25408F36-80E4-4EBF-A722-90F84894ED14}</a:tableStyleId>
              </a:tblPr>
              <a:tblGrid>
                <a:gridCol w="2532700"/>
                <a:gridCol w="1138025"/>
                <a:gridCol w="1116625"/>
                <a:gridCol w="1116625"/>
                <a:gridCol w="1116625"/>
                <a:gridCol w="1117750"/>
                <a:gridCol w="1135775"/>
              </a:tblGrid>
              <a:tr h="373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FFD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GD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RPD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RRD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TD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3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HighSyn-HighPhono, ENC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231 (6)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380 (14)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428 (19)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315 (31)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661 (31)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.10 (.02)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3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LowSyn-HighPhono, ENC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233 (5)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318 (12)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363 (17)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253 (26)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565 (28)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.11 (.02)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3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LowSyn-LowPhono, ENC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238 (7)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333 (12)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418 (24)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275 (30)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602 (30)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.15 (.03)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3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HighSyn-HighPhono, DISC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239 (6)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409 (16)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554 (27)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434 (36)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793 (35)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.20 (.03)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3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LowSyn-HighPhono, DISC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247 (8)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347 (14)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462 (23)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327 (32)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633 (31)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.21 (.03)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3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LowSyn-LowPhono, DISC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239 (6)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324 (13)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417 (21)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352 (32)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648 (31)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.19 (.03)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24" name="Google Shape;224;p15"/>
          <p:cNvGraphicFramePr/>
          <p:nvPr/>
        </p:nvGraphicFramePr>
        <p:xfrm>
          <a:off x="2567210" y="3975753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{25408F36-80E4-4EBF-A722-90F84894ED14}</a:tableStyleId>
              </a:tblPr>
              <a:tblGrid>
                <a:gridCol w="2530300"/>
                <a:gridCol w="1114100"/>
                <a:gridCol w="1135125"/>
                <a:gridCol w="1114100"/>
                <a:gridCol w="1114100"/>
                <a:gridCol w="1114100"/>
                <a:gridCol w="1152350"/>
              </a:tblGrid>
              <a:tr h="413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FFD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GD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RPD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RRD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TD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3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HighSyn-HighPhono, ENC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244 (7)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283 (10)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373 (27)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146 (18)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408 (19)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.15 (.03)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3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LowSyn-HighPhono, ENC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238 (6)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267 (9)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332 (18)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180 (23)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439 (24)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.19 (.03)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3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LowSyn-LowPhono, ENC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239 (7)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290 (11)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378 (24)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178 (26)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447 (25)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.19 (.04)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3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HighSyn-HighPhono, DISC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247 (7)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280 (19)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434 (26)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210 (27)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463 (24)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.26 (.04)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3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LowSyn-HighPhono, DISC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249 (7)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297 (11)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416 (27)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170 (22)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466 (26)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.26 (.04)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3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LowSyn-LowPhono, DISC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251 (8)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278 (11)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416 (27)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192 (22)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465 (22)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.24 (.04)</a:t>
                      </a:r>
                      <a:endParaRPr b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25" name="Google Shape;225;p15"/>
          <p:cNvSpPr txBox="1"/>
          <p:nvPr/>
        </p:nvSpPr>
        <p:spPr>
          <a:xfrm>
            <a:off x="0" y="5286706"/>
            <a:ext cx="2354317" cy="504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Spill-over Region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15"/>
          <p:cNvSpPr/>
          <p:nvPr/>
        </p:nvSpPr>
        <p:spPr>
          <a:xfrm>
            <a:off x="5252544" y="1534512"/>
            <a:ext cx="838200" cy="987972"/>
          </a:xfrm>
          <a:prstGeom prst="rect">
            <a:avLst/>
          </a:prstGeom>
          <a:noFill/>
          <a:ln cap="flat" cmpd="sng" w="28575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15"/>
          <p:cNvSpPr/>
          <p:nvPr/>
        </p:nvSpPr>
        <p:spPr>
          <a:xfrm>
            <a:off x="7496515" y="5704154"/>
            <a:ext cx="838200" cy="1114097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15"/>
          <p:cNvSpPr/>
          <p:nvPr/>
        </p:nvSpPr>
        <p:spPr>
          <a:xfrm>
            <a:off x="7496515" y="4460407"/>
            <a:ext cx="838200" cy="1114097"/>
          </a:xfrm>
          <a:prstGeom prst="rect">
            <a:avLst/>
          </a:prstGeom>
          <a:noFill/>
          <a:ln cap="flat" cmpd="sng" w="28575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15"/>
          <p:cNvSpPr/>
          <p:nvPr/>
        </p:nvSpPr>
        <p:spPr>
          <a:xfrm>
            <a:off x="5252544" y="2642292"/>
            <a:ext cx="838200" cy="994287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15"/>
          <p:cNvSpPr/>
          <p:nvPr/>
        </p:nvSpPr>
        <p:spPr>
          <a:xfrm>
            <a:off x="7496514" y="1518748"/>
            <a:ext cx="4148947" cy="987972"/>
          </a:xfrm>
          <a:prstGeom prst="rect">
            <a:avLst/>
          </a:prstGeom>
          <a:noFill/>
          <a:ln cap="flat" cmpd="sng" w="28575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15"/>
          <p:cNvSpPr/>
          <p:nvPr/>
        </p:nvSpPr>
        <p:spPr>
          <a:xfrm>
            <a:off x="7491257" y="2651743"/>
            <a:ext cx="4154203" cy="994287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/>
          <p:nvPr>
            <p:ph idx="1" type="body"/>
          </p:nvPr>
        </p:nvSpPr>
        <p:spPr>
          <a:xfrm>
            <a:off x="157654" y="833053"/>
            <a:ext cx="11866179" cy="60249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/>
              <a:t>This study investigates doubly center-embedded structures with relative clauses (2-CE-RCs) in Turkish.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i="1" lang="en-US" sz="1800"/>
              <a:t>E.g., The rat that the cat that the dog chased ate died. 					  </a:t>
            </a:r>
            <a:r>
              <a:rPr lang="en-US" sz="1400"/>
              <a:t>(Chomsky &amp; Miller, 1963, p. 286)</a:t>
            </a:r>
            <a:endParaRPr i="1" sz="14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 </a:t>
            </a:r>
            <a:r>
              <a:rPr lang="en-US" sz="2200"/>
              <a:t>2-CE-RCs are reported to be extremely difficult to process due to (among many other factors)</a:t>
            </a:r>
            <a:endParaRPr sz="22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nesting of the same type of clauses 					                            </a:t>
            </a:r>
            <a:r>
              <a:rPr lang="en-US" sz="1400"/>
              <a:t>        (e.g., Yngve, 1960)</a:t>
            </a:r>
            <a:endParaRPr sz="14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the number of incomplete syntactic dependencies 				                         </a:t>
            </a:r>
            <a:r>
              <a:rPr lang="en-US" sz="1400"/>
              <a:t>(Chomsky &amp; Miller, 1963)</a:t>
            </a:r>
            <a:endParaRPr sz="14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working memory limitations 	</a:t>
            </a:r>
            <a:r>
              <a:rPr lang="en-US"/>
              <a:t>					                            </a:t>
            </a:r>
            <a:r>
              <a:rPr lang="en-US" sz="1400"/>
              <a:t>(Gibson,1998; 2000)</a:t>
            </a:r>
            <a:endParaRPr sz="14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similarity-based interference 	</a:t>
            </a:r>
            <a:r>
              <a:rPr lang="en-US"/>
              <a:t>	          					           </a:t>
            </a:r>
            <a:r>
              <a:rPr lang="en-US" sz="1400"/>
              <a:t>(Lewis &amp; Vasishth, 2005)</a:t>
            </a:r>
            <a:endParaRPr sz="14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non-optimal prosodic phrase lengths 	</a:t>
            </a:r>
            <a:r>
              <a:rPr lang="en-US"/>
              <a:t>					                     </a:t>
            </a:r>
            <a:r>
              <a:rPr lang="en-US" sz="1400"/>
              <a:t> (Fodor, 2013)</a:t>
            </a:r>
            <a:endParaRPr sz="18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t/>
            </a:r>
            <a:endParaRPr sz="1200">
              <a:solidFill>
                <a:srgbClr val="C55A1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55A11"/>
              </a:buClr>
              <a:buSzPts val="2200"/>
              <a:buChar char="•"/>
            </a:pPr>
            <a:r>
              <a:rPr lang="en-US" sz="2200">
                <a:solidFill>
                  <a:srgbClr val="C55A11"/>
                </a:solidFill>
              </a:rPr>
              <a:t>Similarity-based interference: </a:t>
            </a:r>
            <a:r>
              <a:rPr lang="en-US" sz="2200"/>
              <a:t>easier processing of 2-CE-RCs when the similarity among the subject NPs is decreased 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e.g., in terms of their case marking</a:t>
            </a:r>
            <a:endParaRPr>
              <a:solidFill>
                <a:srgbClr val="7030A0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030A0"/>
              </a:buClr>
              <a:buSzPts val="2200"/>
              <a:buChar char="•"/>
            </a:pPr>
            <a:r>
              <a:rPr lang="en-US" sz="2200">
                <a:solidFill>
                  <a:srgbClr val="7030A0"/>
                </a:solidFill>
              </a:rPr>
              <a:t>Prosodic phrase lengths: </a:t>
            </a:r>
            <a:r>
              <a:rPr lang="en-US" sz="2200"/>
              <a:t>easier</a:t>
            </a:r>
            <a:r>
              <a:rPr lang="en-US" sz="2200">
                <a:solidFill>
                  <a:srgbClr val="7030A0"/>
                </a:solidFill>
              </a:rPr>
              <a:t> </a:t>
            </a:r>
            <a:r>
              <a:rPr lang="en-US" sz="2200"/>
              <a:t>processing of 2-CE-RCs with </a:t>
            </a:r>
            <a:r>
              <a:rPr b="1" lang="en-US" sz="2200"/>
              <a:t>optimal</a:t>
            </a:r>
            <a:r>
              <a:rPr lang="en-US" sz="2200"/>
              <a:t> and </a:t>
            </a:r>
            <a:r>
              <a:rPr b="1" lang="en-US" sz="2200"/>
              <a:t>balanced</a:t>
            </a:r>
            <a:r>
              <a:rPr lang="en-US" sz="2200"/>
              <a:t> phrase lengths</a:t>
            </a:r>
            <a:endParaRPr sz="22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NP1 || RC1 || VP1 in English 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NP1 || NP6 || VP1 in Turkish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/>
              <a:t>	 </a:t>
            </a:r>
            <a:endParaRPr sz="1800"/>
          </a:p>
        </p:txBody>
      </p:sp>
      <p:sp>
        <p:nvSpPr>
          <p:cNvPr id="100" name="Google Shape;100;p2"/>
          <p:cNvSpPr txBox="1"/>
          <p:nvPr>
            <p:ph type="title"/>
          </p:nvPr>
        </p:nvSpPr>
        <p:spPr>
          <a:xfrm>
            <a:off x="0" y="0"/>
            <a:ext cx="12191999" cy="833054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lang="en-US"/>
              <a:t>   </a:t>
            </a:r>
            <a:r>
              <a:rPr b="1" lang="en-US">
                <a:solidFill>
                  <a:schemeClr val="accent1"/>
                </a:solidFill>
              </a:rPr>
              <a:t>Introduction</a:t>
            </a:r>
            <a:endParaRPr b="1">
              <a:solidFill>
                <a:schemeClr val="accent1"/>
              </a:solidFill>
            </a:endParaRPr>
          </a:p>
        </p:txBody>
      </p:sp>
      <p:pic>
        <p:nvPicPr>
          <p:cNvPr id="101" name="Google Shape;10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40548" y="1"/>
            <a:ext cx="851452" cy="832294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"/>
          <p:cNvSpPr/>
          <p:nvPr/>
        </p:nvSpPr>
        <p:spPr>
          <a:xfrm>
            <a:off x="889437" y="3260432"/>
            <a:ext cx="11062418" cy="618836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000"/>
              <a:t>‹#›</a:t>
            </a:fld>
            <a:endParaRPr sz="20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/>
          <p:nvPr>
            <p:ph type="title"/>
          </p:nvPr>
        </p:nvSpPr>
        <p:spPr>
          <a:xfrm>
            <a:off x="0" y="0"/>
            <a:ext cx="12192000" cy="833054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lang="en-US"/>
              <a:t>   </a:t>
            </a:r>
            <a:r>
              <a:rPr b="1" lang="en-US">
                <a:solidFill>
                  <a:schemeClr val="accent1"/>
                </a:solidFill>
              </a:rPr>
              <a:t>The Present Study</a:t>
            </a:r>
            <a:endParaRPr/>
          </a:p>
        </p:txBody>
      </p:sp>
      <p:sp>
        <p:nvSpPr>
          <p:cNvPr id="109" name="Google Shape;109;p3"/>
          <p:cNvSpPr txBox="1"/>
          <p:nvPr>
            <p:ph idx="1" type="body"/>
          </p:nvPr>
        </p:nvSpPr>
        <p:spPr>
          <a:xfrm>
            <a:off x="157655" y="833054"/>
            <a:ext cx="11866179" cy="60249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889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/>
          </a:p>
          <a:p>
            <a:pPr indent="-2286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/>
              <a:t>Turkish, a highly inflectional and head-final language, can provide further data on similarity-based case interference and prosodic phrase lengths.</a:t>
            </a:r>
            <a:endParaRPr/>
          </a:p>
          <a:p>
            <a:pPr indent="-1651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sz="1000"/>
          </a:p>
          <a:p>
            <a:pPr indent="-2286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/>
              <a:t>An eye-tracking experiment was conducted to investigate:</a:t>
            </a:r>
            <a:endParaRPr sz="2200"/>
          </a:p>
          <a:p>
            <a:pPr indent="-152400" lvl="1" marL="6858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t/>
            </a:r>
            <a:endParaRPr sz="1200"/>
          </a:p>
          <a:p>
            <a:pPr indent="-228600" lvl="1" marL="6858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if </a:t>
            </a:r>
            <a:r>
              <a:rPr lang="en-US">
                <a:solidFill>
                  <a:srgbClr val="BF9000"/>
                </a:solidFill>
              </a:rPr>
              <a:t>syntactic interference</a:t>
            </a:r>
            <a:r>
              <a:rPr lang="en-US"/>
              <a:t>, </a:t>
            </a:r>
            <a:r>
              <a:rPr lang="en-US">
                <a:solidFill>
                  <a:schemeClr val="accent1"/>
                </a:solidFill>
              </a:rPr>
              <a:t>phonological interference </a:t>
            </a:r>
            <a:r>
              <a:rPr lang="en-US"/>
              <a:t>and/or </a:t>
            </a:r>
            <a:r>
              <a:rPr lang="en-US">
                <a:solidFill>
                  <a:srgbClr val="7030A0"/>
                </a:solidFill>
              </a:rPr>
              <a:t>prosodic phrase lengths </a:t>
            </a:r>
            <a:r>
              <a:rPr lang="en-US"/>
              <a:t>influence the real-time processing of Turkish center-embeddings,</a:t>
            </a:r>
            <a:endParaRPr/>
          </a:p>
          <a:p>
            <a:pPr indent="-152400" lvl="1" marL="6858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t/>
            </a:r>
            <a:endParaRPr sz="1200"/>
          </a:p>
          <a:p>
            <a:pPr indent="-228600" lvl="1" marL="6858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when (if any) the effects of </a:t>
            </a:r>
            <a:r>
              <a:rPr lang="en-US">
                <a:solidFill>
                  <a:srgbClr val="BF9000"/>
                </a:solidFill>
              </a:rPr>
              <a:t>syntactic interference</a:t>
            </a:r>
            <a:r>
              <a:rPr lang="en-US"/>
              <a:t>, </a:t>
            </a:r>
            <a:r>
              <a:rPr lang="en-US">
                <a:solidFill>
                  <a:schemeClr val="accent1"/>
                </a:solidFill>
              </a:rPr>
              <a:t>phonological interference </a:t>
            </a:r>
            <a:r>
              <a:rPr lang="en-US"/>
              <a:t>and </a:t>
            </a:r>
            <a:r>
              <a:rPr lang="en-US">
                <a:solidFill>
                  <a:srgbClr val="7030A0"/>
                </a:solidFill>
              </a:rPr>
              <a:t>prosodic phrase lengths </a:t>
            </a:r>
            <a:r>
              <a:rPr lang="en-US"/>
              <a:t>would reveal,</a:t>
            </a:r>
            <a:endParaRPr/>
          </a:p>
          <a:p>
            <a:pPr indent="-152400" lvl="1" marL="6858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t/>
            </a:r>
            <a:endParaRPr sz="1200"/>
          </a:p>
          <a:p>
            <a:pPr indent="-228600" lvl="1" marL="6858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if there is an interaction between </a:t>
            </a:r>
            <a:r>
              <a:rPr lang="en-US">
                <a:solidFill>
                  <a:srgbClr val="BF9000"/>
                </a:solidFill>
              </a:rPr>
              <a:t>syntactic interference</a:t>
            </a:r>
            <a:r>
              <a:rPr lang="en-US"/>
              <a:t>, </a:t>
            </a:r>
            <a:r>
              <a:rPr lang="en-US">
                <a:solidFill>
                  <a:schemeClr val="accent1"/>
                </a:solidFill>
              </a:rPr>
              <a:t>phonological interference </a:t>
            </a:r>
            <a:r>
              <a:rPr lang="en-US"/>
              <a:t>and </a:t>
            </a:r>
            <a:r>
              <a:rPr lang="en-US">
                <a:solidFill>
                  <a:srgbClr val="7030A0"/>
                </a:solidFill>
              </a:rPr>
              <a:t>prosodic phrase lengths</a:t>
            </a:r>
            <a:r>
              <a:rPr lang="en-US"/>
              <a:t>.</a:t>
            </a:r>
            <a:endParaRPr/>
          </a:p>
          <a:p>
            <a:pPr indent="-1651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sz="1000"/>
          </a:p>
          <a:p>
            <a:pPr indent="-1651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sz="1000"/>
          </a:p>
        </p:txBody>
      </p:sp>
      <p:pic>
        <p:nvPicPr>
          <p:cNvPr id="110" name="Google Shape;110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40548" y="1"/>
            <a:ext cx="851452" cy="832294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"/>
          <p:cNvSpPr txBox="1"/>
          <p:nvPr>
            <p:ph type="title"/>
          </p:nvPr>
        </p:nvSpPr>
        <p:spPr>
          <a:xfrm>
            <a:off x="0" y="0"/>
            <a:ext cx="12192000" cy="833054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b="1" lang="en-US">
                <a:solidFill>
                  <a:schemeClr val="accent1"/>
                </a:solidFill>
              </a:rPr>
              <a:t>   Materials &amp; Procedure</a:t>
            </a:r>
            <a:endParaRPr/>
          </a:p>
        </p:txBody>
      </p:sp>
      <p:sp>
        <p:nvSpPr>
          <p:cNvPr id="117" name="Google Shape;117;p4"/>
          <p:cNvSpPr txBox="1"/>
          <p:nvPr>
            <p:ph idx="1" type="body"/>
          </p:nvPr>
        </p:nvSpPr>
        <p:spPr>
          <a:xfrm>
            <a:off x="162910" y="1705414"/>
            <a:ext cx="11866179" cy="60249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/>
              <a:t>Experimental sentences were Turkish 2-CE-RCs nested as a complement clause inside a matrix clause:</a:t>
            </a:r>
            <a:endParaRPr/>
          </a:p>
          <a:p>
            <a:pPr indent="-889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/>
              <a:t>∅      [Marangoz-lar-ın      [nakliyeci-ler-in    [kiracı-nın       gri       koltuğ-u      yerleştir-diğ-i         oda-ya]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i="1" lang="en-US" sz="1800"/>
              <a:t>Pro    </a:t>
            </a:r>
            <a:r>
              <a:rPr lang="en-US" sz="1800"/>
              <a:t>carpenter-PL-GEN   mover-PL-GEN    tenant-GEN    gray    sofa-ACC    place-PART-3SG     room-DAT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/>
              <a:t>             NP1                                      NP2                                 NP3                                                                    VP3      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/>
              <a:t>taşı-dık-ları            dolab-ı]              kur-duk-ları-nı]             bil-iyor-um. 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/>
              <a:t>move-PART-3PL     cabinet-ACC      set.up-VN-3PL-ACC     know-PROG-1SG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/>
              <a:t>VP2                                                                          VP1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/>
              <a:t>‘</a:t>
            </a:r>
            <a:r>
              <a:rPr i="1" lang="en-US" sz="1800"/>
              <a:t>I know that the carpenters set up the cabinet that the movers moved to the room that the tenant placed the gray sofa in.</a:t>
            </a:r>
            <a:r>
              <a:rPr lang="en-US" sz="1800"/>
              <a:t>’</a:t>
            </a:r>
            <a:endParaRPr sz="1800"/>
          </a:p>
          <a:p>
            <a:pPr indent="-889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/>
          </a:p>
        </p:txBody>
      </p:sp>
      <p:pic>
        <p:nvPicPr>
          <p:cNvPr id="118" name="Google Shape;11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40548" y="1"/>
            <a:ext cx="851452" cy="832294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"/>
          <p:cNvSpPr txBox="1"/>
          <p:nvPr>
            <p:ph type="title"/>
          </p:nvPr>
        </p:nvSpPr>
        <p:spPr>
          <a:xfrm>
            <a:off x="0" y="0"/>
            <a:ext cx="12192000" cy="833054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b="1" lang="en-US">
                <a:solidFill>
                  <a:schemeClr val="accent1"/>
                </a:solidFill>
              </a:rPr>
              <a:t>   Materials &amp; Procedure</a:t>
            </a:r>
            <a:endParaRPr/>
          </a:p>
        </p:txBody>
      </p:sp>
      <p:sp>
        <p:nvSpPr>
          <p:cNvPr id="125" name="Google Shape;125;p5"/>
          <p:cNvSpPr txBox="1"/>
          <p:nvPr>
            <p:ph idx="1" type="body"/>
          </p:nvPr>
        </p:nvSpPr>
        <p:spPr>
          <a:xfrm>
            <a:off x="162910" y="1705414"/>
            <a:ext cx="11866179" cy="60249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/>
              <a:t>Experimental sentences were Turkish 2-CE-RCs nested as a complement clause inside a matrix clause:</a:t>
            </a:r>
            <a:endParaRPr/>
          </a:p>
          <a:p>
            <a:pPr indent="-889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/>
              <a:t>∅      [</a:t>
            </a:r>
            <a:r>
              <a:rPr lang="en-US" sz="1800">
                <a:solidFill>
                  <a:schemeClr val="accent6"/>
                </a:solidFill>
              </a:rPr>
              <a:t>Marangoz-lar-ın</a:t>
            </a:r>
            <a:r>
              <a:rPr lang="en-US" sz="1800">
                <a:solidFill>
                  <a:schemeClr val="accent1"/>
                </a:solidFill>
              </a:rPr>
              <a:t> </a:t>
            </a:r>
            <a:r>
              <a:rPr lang="en-US" sz="1800"/>
              <a:t>     [</a:t>
            </a:r>
            <a:r>
              <a:rPr lang="en-US" sz="1800">
                <a:solidFill>
                  <a:srgbClr val="FF0000"/>
                </a:solidFill>
              </a:rPr>
              <a:t>nakliyeci-ler-in</a:t>
            </a:r>
            <a:r>
              <a:rPr lang="en-US" sz="1800">
                <a:solidFill>
                  <a:srgbClr val="BF9000"/>
                </a:solidFill>
              </a:rPr>
              <a:t> </a:t>
            </a:r>
            <a:r>
              <a:rPr lang="en-US" sz="1800"/>
              <a:t>   [</a:t>
            </a:r>
            <a:r>
              <a:rPr lang="en-US" sz="1800">
                <a:solidFill>
                  <a:schemeClr val="accent2"/>
                </a:solidFill>
              </a:rPr>
              <a:t>kiracı-nın</a:t>
            </a:r>
            <a:r>
              <a:rPr lang="en-US" sz="1800"/>
              <a:t>       gri       koltuğ-u      </a:t>
            </a:r>
            <a:r>
              <a:rPr lang="en-US" sz="1800">
                <a:solidFill>
                  <a:schemeClr val="accent2"/>
                </a:solidFill>
              </a:rPr>
              <a:t>yerleştir-diğ-i </a:t>
            </a:r>
            <a:r>
              <a:rPr lang="en-US" sz="1800"/>
              <a:t>        oda-ya]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i="1" lang="en-US" sz="1800"/>
              <a:t>Pro    </a:t>
            </a:r>
            <a:r>
              <a:rPr lang="en-US" sz="1800"/>
              <a:t>carpenter-PL-GEN   mover-PL-GEN    tenant-GEN    gray    sofa-ACC    place-PART-3SG     room-DAT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/>
              <a:t>             NP1                                      NP2                                 NP3                                                                    VP3      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0000"/>
              </a:buClr>
              <a:buSzPts val="1800"/>
              <a:buNone/>
            </a:pPr>
            <a:r>
              <a:rPr lang="en-US" sz="1800">
                <a:solidFill>
                  <a:srgbClr val="FF0000"/>
                </a:solidFill>
              </a:rPr>
              <a:t>taşı-dık-ları</a:t>
            </a:r>
            <a:r>
              <a:rPr lang="en-US" sz="1800">
                <a:solidFill>
                  <a:srgbClr val="BF9000"/>
                </a:solidFill>
              </a:rPr>
              <a:t> </a:t>
            </a:r>
            <a:r>
              <a:rPr lang="en-US" sz="1800"/>
              <a:t>           dolab-ı]              </a:t>
            </a:r>
            <a:r>
              <a:rPr lang="en-US" sz="1800">
                <a:solidFill>
                  <a:schemeClr val="accent6"/>
                </a:solidFill>
              </a:rPr>
              <a:t>kur-duk-ları-nı</a:t>
            </a:r>
            <a:r>
              <a:rPr lang="en-US" sz="1800"/>
              <a:t>]             bil-iyor-um. 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/>
              <a:t>move-PART-3PL     cabinet-ACC      set.up-VN-3PL-ACC     know-PROG-1SG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/>
              <a:t>VP2                                                                          VP1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/>
              <a:t>‘</a:t>
            </a:r>
            <a:r>
              <a:rPr i="1" lang="en-US" sz="1800"/>
              <a:t>I know that the carpenters set up the cabinet that the movers moved to the room that the tenant placed the gray sofa in.</a:t>
            </a:r>
            <a:r>
              <a:rPr lang="en-US" sz="1800"/>
              <a:t>’</a:t>
            </a:r>
            <a:endParaRPr sz="1800"/>
          </a:p>
          <a:p>
            <a:pPr indent="-889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/>
          </a:p>
        </p:txBody>
      </p:sp>
      <p:pic>
        <p:nvPicPr>
          <p:cNvPr id="126" name="Google Shape;12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40548" y="1"/>
            <a:ext cx="851452" cy="832294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8" name="Google Shape;128;p5"/>
          <p:cNvSpPr txBox="1"/>
          <p:nvPr/>
        </p:nvSpPr>
        <p:spPr>
          <a:xfrm>
            <a:off x="2029116" y="5340687"/>
            <a:ext cx="7629271" cy="1015663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🡪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Semantic support between the subjects and their verbs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1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 ease the processing of the already difficult structure</a:t>
            </a:r>
            <a:endParaRPr i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to prevent other plausible combinations of subjects and verbs</a:t>
            </a:r>
            <a:endParaRPr i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"/>
          <p:cNvSpPr txBox="1"/>
          <p:nvPr>
            <p:ph type="title"/>
          </p:nvPr>
        </p:nvSpPr>
        <p:spPr>
          <a:xfrm>
            <a:off x="0" y="0"/>
            <a:ext cx="12192000" cy="833054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b="1" lang="en-US">
                <a:solidFill>
                  <a:schemeClr val="accent1"/>
                </a:solidFill>
              </a:rPr>
              <a:t>   Materials &amp; Procedure</a:t>
            </a:r>
            <a:endParaRPr/>
          </a:p>
        </p:txBody>
      </p:sp>
      <p:sp>
        <p:nvSpPr>
          <p:cNvPr id="134" name="Google Shape;134;p6"/>
          <p:cNvSpPr txBox="1"/>
          <p:nvPr>
            <p:ph idx="1" type="body"/>
          </p:nvPr>
        </p:nvSpPr>
        <p:spPr>
          <a:xfrm>
            <a:off x="157655" y="833055"/>
            <a:ext cx="11866179" cy="60249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Six conditions manipulating </a:t>
            </a:r>
            <a:endParaRPr/>
          </a:p>
          <a:p>
            <a:pPr indent="-1524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t/>
            </a:r>
            <a:endParaRPr sz="12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u="sng"/>
              <a:t>Case interference:</a:t>
            </a:r>
            <a:r>
              <a:rPr lang="en-US" sz="2400"/>
              <a:t> syntactic &amp; phonological interference through case marking on the subject and object NPs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</a:pPr>
            <a:r>
              <a:rPr lang="en-US" sz="2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high syntactic – high phonological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9000"/>
              </a:buClr>
              <a:buSzPts val="2400"/>
              <a:buChar char="•"/>
            </a:pPr>
            <a:r>
              <a:rPr lang="en-US" sz="2400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low syntactic – high phonological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</a:pPr>
            <a:r>
              <a:rPr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low syntactic – low phonological</a:t>
            </a:r>
            <a:endParaRPr sz="2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24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t/>
            </a:r>
            <a:endParaRPr sz="12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u="sng"/>
              <a:t>Phrase lengths:</a:t>
            </a:r>
            <a:r>
              <a:rPr lang="en-US" sz="2400"/>
              <a:t> (non-)optimal/(un-)balanced phrasing through phrase lengths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lengths </a:t>
            </a:r>
            <a:r>
              <a:rPr lang="en-US" sz="2400">
                <a:solidFill>
                  <a:srgbClr val="7030A0"/>
                </a:solidFill>
              </a:rPr>
              <a:t>encouraging </a:t>
            </a:r>
            <a:r>
              <a:rPr lang="en-US" sz="2400"/>
              <a:t>optimal/balanced phrasing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lengths</a:t>
            </a:r>
            <a:r>
              <a:rPr lang="en-US" sz="2400">
                <a:solidFill>
                  <a:srgbClr val="C00000"/>
                </a:solidFill>
              </a:rPr>
              <a:t> discouraging </a:t>
            </a:r>
            <a:r>
              <a:rPr lang="en-US" sz="2400"/>
              <a:t>optimal/balanced phrasing</a:t>
            </a:r>
            <a:endParaRPr sz="2400"/>
          </a:p>
          <a:p>
            <a:pPr indent="-152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t/>
            </a:r>
            <a:endParaRPr sz="12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24 experimental sentences &amp; 72 fillers, each followed by a comprehension question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u="sng"/>
              <a:t>Task:</a:t>
            </a:r>
            <a:r>
              <a:rPr lang="en-US"/>
              <a:t> read the sentences and answer the comprehension questions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u="sng"/>
              <a:t>Participants:</a:t>
            </a:r>
            <a:r>
              <a:rPr lang="en-US"/>
              <a:t> 43 native speakers of Turkish</a:t>
            </a:r>
            <a:endParaRPr/>
          </a:p>
          <a:p>
            <a:pPr indent="-889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/>
          </a:p>
        </p:txBody>
      </p:sp>
      <p:pic>
        <p:nvPicPr>
          <p:cNvPr id="135" name="Google Shape;135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40548" y="1"/>
            <a:ext cx="851452" cy="832294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"/>
          <p:cNvSpPr txBox="1"/>
          <p:nvPr>
            <p:ph idx="1" type="body"/>
          </p:nvPr>
        </p:nvSpPr>
        <p:spPr>
          <a:xfrm>
            <a:off x="-67319" y="1203962"/>
            <a:ext cx="12192000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-US" sz="1700"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7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Marangozlar</a:t>
            </a:r>
            <a:r>
              <a:rPr lang="en-US" sz="1700">
                <a:latin typeface="Arial"/>
                <a:ea typeface="Arial"/>
                <a:cs typeface="Arial"/>
                <a:sym typeface="Arial"/>
              </a:rPr>
              <a:t> [</a:t>
            </a:r>
            <a:r>
              <a:rPr lang="en-US" sz="17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nakliyecilerin</a:t>
            </a:r>
            <a:r>
              <a:rPr lang="en-US" sz="1700">
                <a:latin typeface="Arial"/>
                <a:ea typeface="Arial"/>
                <a:cs typeface="Arial"/>
                <a:sym typeface="Arial"/>
              </a:rPr>
              <a:t> [</a:t>
            </a:r>
            <a:r>
              <a:rPr lang="en-US" sz="17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kiracının</a:t>
            </a:r>
            <a:r>
              <a:rPr lang="en-US" sz="1700">
                <a:latin typeface="Arial"/>
                <a:ea typeface="Arial"/>
                <a:cs typeface="Arial"/>
                <a:sym typeface="Arial"/>
              </a:rPr>
              <a:t> oldukça geniş gri koltuğu büyük özenle </a:t>
            </a:r>
            <a:r>
              <a:rPr lang="en-US" sz="17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yerleştirdiği</a:t>
            </a:r>
            <a:r>
              <a:rPr lang="en-US" sz="1700">
                <a:latin typeface="Arial"/>
                <a:ea typeface="Arial"/>
                <a:cs typeface="Arial"/>
                <a:sym typeface="Arial"/>
              </a:rPr>
              <a:t>] odaya </a:t>
            </a:r>
            <a:r>
              <a:rPr lang="en-US" sz="17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taşıdıkları</a:t>
            </a:r>
            <a:r>
              <a:rPr lang="en-US" sz="1700">
                <a:latin typeface="Arial"/>
                <a:ea typeface="Arial"/>
                <a:cs typeface="Arial"/>
                <a:sym typeface="Arial"/>
              </a:rPr>
              <a:t>] dolabı </a:t>
            </a:r>
            <a:r>
              <a:rPr lang="en-US" sz="17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kurdular</a:t>
            </a:r>
            <a:r>
              <a:rPr lang="en-US" sz="1700">
                <a:latin typeface="Arial"/>
                <a:ea typeface="Arial"/>
                <a:cs typeface="Arial"/>
                <a:sym typeface="Arial"/>
              </a:rPr>
              <a:t>] sandım...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</a:pPr>
            <a:r>
              <a:rPr lang="en-US" sz="1700">
                <a:latin typeface="Arial"/>
                <a:ea typeface="Arial"/>
                <a:cs typeface="Arial"/>
                <a:sym typeface="Arial"/>
              </a:rPr>
              <a:t>     NP1	         NP2               NP3                                                                 VP3                       VP2                    VP1        matrix V                   </a:t>
            </a:r>
            <a:endParaRPr sz="17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US" sz="2200">
                <a:latin typeface="Arial"/>
                <a:ea typeface="Arial"/>
                <a:cs typeface="Arial"/>
                <a:sym typeface="Arial"/>
              </a:rPr>
              <a:t>    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indent="-889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7"/>
          <p:cNvSpPr/>
          <p:nvPr/>
        </p:nvSpPr>
        <p:spPr>
          <a:xfrm>
            <a:off x="10454012" y="1769603"/>
            <a:ext cx="160506" cy="408562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6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7"/>
          <p:cNvSpPr/>
          <p:nvPr/>
        </p:nvSpPr>
        <p:spPr>
          <a:xfrm>
            <a:off x="11283747" y="1769603"/>
            <a:ext cx="160506" cy="408562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7"/>
          <p:cNvSpPr txBox="1"/>
          <p:nvPr/>
        </p:nvSpPr>
        <p:spPr>
          <a:xfrm>
            <a:off x="10140351" y="2246905"/>
            <a:ext cx="93668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critical region</a:t>
            </a:r>
            <a:endParaRPr b="1" sz="16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7"/>
          <p:cNvSpPr txBox="1"/>
          <p:nvPr/>
        </p:nvSpPr>
        <p:spPr>
          <a:xfrm>
            <a:off x="10893943" y="2246905"/>
            <a:ext cx="108897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spill-over region</a:t>
            </a:r>
            <a:endParaRPr b="1" sz="16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7"/>
          <p:cNvSpPr txBox="1"/>
          <p:nvPr/>
        </p:nvSpPr>
        <p:spPr>
          <a:xfrm>
            <a:off x="-67319" y="2094442"/>
            <a:ext cx="120608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Overall accuracy </a:t>
            </a:r>
            <a:r>
              <a:rPr lang="en-US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&gt; 70% </a:t>
            </a: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i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 </a:t>
            </a: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 84%)</a:t>
            </a:r>
            <a:endParaRPr/>
          </a:p>
        </p:txBody>
      </p:sp>
      <p:sp>
        <p:nvSpPr>
          <p:cNvPr id="147" name="Google Shape;147;p7"/>
          <p:cNvSpPr txBox="1"/>
          <p:nvPr/>
        </p:nvSpPr>
        <p:spPr>
          <a:xfrm>
            <a:off x="-67319" y="2599437"/>
            <a:ext cx="12192000" cy="45550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Critical region: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Discouraging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&gt; </a:t>
            </a:r>
            <a:r>
              <a:rPr lang="en-US" sz="20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Encouraging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          </a:t>
            </a: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i="1"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’s</a:t>
            </a:r>
            <a:r>
              <a:rPr i="1"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≥ 3, </a:t>
            </a:r>
            <a:r>
              <a:rPr i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 </a:t>
            </a: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 2.51:</a:t>
            </a: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i="1"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first fixation dur., regression path dur., rereading dur., total dur. &amp; pro. of regression out)</a:t>
            </a:r>
            <a:endParaRPr i="1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both Discouraging and Encouraging Phrase Lengths Conditions: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       HighSyn-HighPhono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&gt; </a:t>
            </a:r>
            <a:r>
              <a:rPr lang="en-US" sz="2000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LowSyn-HighPhono                              </a:t>
            </a: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i="1"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’s</a:t>
            </a:r>
            <a:r>
              <a:rPr i="1"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≥ 2.31,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i="1"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gaze dur., regression path dur., rereading dur.  and total dur.)</a:t>
            </a:r>
            <a:endParaRPr i="1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       HighSyn-HighPhono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&gt; </a:t>
            </a:r>
            <a:r>
              <a:rPr lang="en-US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LowSyn-LowPhono   </a:t>
            </a: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i="1"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’s</a:t>
            </a:r>
            <a:r>
              <a:rPr i="1"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≥ 2.32, </a:t>
            </a:r>
            <a:r>
              <a:rPr i="1"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 </a:t>
            </a: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 2.63:</a:t>
            </a:r>
            <a:r>
              <a:rPr lang="en-US" sz="2000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i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gaze dur., regression path dur., rereading dur., total dur. </a:t>
            </a:r>
            <a:r>
              <a:rPr i="1"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&amp; pro. of regression out)</a:t>
            </a:r>
            <a:endParaRPr i="1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      LowSynLowPhono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</a:t>
            </a:r>
            <a:r>
              <a:rPr lang="en-US" sz="2000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LowSynHighPhono</a:t>
            </a:r>
            <a:endParaRPr sz="2000">
              <a:solidFill>
                <a:srgbClr val="BF9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Spill-over region: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Discouraging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&gt; </a:t>
            </a:r>
            <a:r>
              <a:rPr lang="en-US" sz="20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Encouraging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                                                   </a:t>
            </a: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i="1"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 </a:t>
            </a: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 2.52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i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regression path dur.)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both Discouraging and Encouraging Phrase Lengths Conditions:</a:t>
            </a:r>
            <a:endParaRPr sz="20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       HighSyn-HighPhono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</a:t>
            </a:r>
            <a:r>
              <a:rPr lang="en-US" sz="2000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LowSyn-HighPhono</a:t>
            </a:r>
            <a:endParaRPr i="1" sz="2000">
              <a:solidFill>
                <a:srgbClr val="BF9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       HighSyn-HighPhono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</a:t>
            </a:r>
            <a:r>
              <a:rPr lang="en-US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LowSyn-LowPhono</a:t>
            </a:r>
            <a:endParaRPr i="1" sz="20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      LowSynLowPhono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</a:t>
            </a:r>
            <a:r>
              <a:rPr lang="en-US" sz="2000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LowSynHighPhono</a:t>
            </a:r>
            <a:endParaRPr i="1" sz="2000">
              <a:solidFill>
                <a:srgbClr val="BF9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9" name="Google Shape;149;p7"/>
          <p:cNvSpPr txBox="1"/>
          <p:nvPr>
            <p:ph type="title"/>
          </p:nvPr>
        </p:nvSpPr>
        <p:spPr>
          <a:xfrm>
            <a:off x="0" y="0"/>
            <a:ext cx="12192000" cy="833054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b="1" lang="en-US">
                <a:solidFill>
                  <a:schemeClr val="accent1"/>
                </a:solidFill>
              </a:rPr>
              <a:t>   Data analysis &amp; Results</a:t>
            </a:r>
            <a:endParaRPr b="1">
              <a:solidFill>
                <a:schemeClr val="accent1"/>
              </a:solidFill>
            </a:endParaRPr>
          </a:p>
        </p:txBody>
      </p:sp>
      <p:pic>
        <p:nvPicPr>
          <p:cNvPr id="150" name="Google Shape;15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40548" y="1"/>
            <a:ext cx="851452" cy="832294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7"/>
          <p:cNvSpPr txBox="1"/>
          <p:nvPr/>
        </p:nvSpPr>
        <p:spPr>
          <a:xfrm>
            <a:off x="7400542" y="5530170"/>
            <a:ext cx="3676490" cy="1280160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Mixed effects linear/logistic regression models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-  Prosodic phrase lengths &amp; case interference as fixed effects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-  Subjects &amp; items as random effects		           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13" st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8"/>
          <p:cNvSpPr txBox="1"/>
          <p:nvPr>
            <p:ph idx="1" type="body"/>
          </p:nvPr>
        </p:nvSpPr>
        <p:spPr>
          <a:xfrm>
            <a:off x="163416" y="1027372"/>
            <a:ext cx="11865167" cy="56461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2000"/>
              <a:buNone/>
            </a:pPr>
            <a:r>
              <a:rPr lang="en-US" sz="2000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Syntactic interference: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Decreasing syntactic interference eased the processing of Turkish CEs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This was the case regardless of phonological interference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sz="10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r>
              <a:rPr lang="en-US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Phonological interference: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Did not affect the processing difficulty of Turkish CEs. </a:t>
            </a:r>
            <a:r>
              <a:rPr b="1" lang="en-US" sz="1800">
                <a:latin typeface="Arial"/>
                <a:ea typeface="Arial"/>
                <a:cs typeface="Arial"/>
                <a:sym typeface="Arial"/>
              </a:rPr>
              <a:t>WHY?</a:t>
            </a:r>
            <a:endParaRPr b="1" sz="2000">
              <a:latin typeface="Arial"/>
              <a:ea typeface="Arial"/>
              <a:cs typeface="Arial"/>
              <a:sym typeface="Arial"/>
            </a:endParaRPr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-US" sz="1700">
                <a:latin typeface="Arial"/>
                <a:ea typeface="Arial"/>
                <a:cs typeface="Arial"/>
                <a:sym typeface="Arial"/>
              </a:rPr>
              <a:t>the complex structure of experimental stimuli, i.e., 2-CE-RCs nested inside another clause (e.g.,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Nakayama et al., 2005</a:t>
            </a:r>
            <a:r>
              <a:rPr lang="en-US" sz="1700"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-US" sz="1700"/>
              <a:t>no</a:t>
            </a:r>
            <a:r>
              <a:rPr lang="en-US" sz="1700">
                <a:latin typeface="Arial"/>
                <a:ea typeface="Arial"/>
                <a:cs typeface="Arial"/>
                <a:sym typeface="Arial"/>
              </a:rPr>
              <a:t> grammatically-permissible conditions available that controlled for syntactic int. while manipulating phonological int.</a:t>
            </a:r>
            <a:endParaRPr sz="1700">
              <a:latin typeface="Arial"/>
              <a:ea typeface="Arial"/>
              <a:cs typeface="Arial"/>
              <a:sym typeface="Arial"/>
            </a:endParaRPr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-US" sz="1700">
                <a:latin typeface="Arial"/>
                <a:ea typeface="Arial"/>
                <a:cs typeface="Arial"/>
                <a:sym typeface="Arial"/>
              </a:rPr>
              <a:t>phonological interference may not cause similarity-based retrieval interference effects at all (e.g.,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Obata et al., 2010</a:t>
            </a:r>
            <a:r>
              <a:rPr lang="en-US" sz="1700"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  <a:p>
            <a:pPr indent="-15875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030A0"/>
              </a:buClr>
              <a:buSzPts val="2000"/>
              <a:buNone/>
            </a:pPr>
            <a:r>
              <a:rPr lang="en-US" sz="20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Prosodic phrase lengths: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P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rosodic phrase lengths encouraging the optimal phrasing of the sentence eased the processing of Turkish CEs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P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rosodic phrase lengths effects persisted </a:t>
            </a:r>
            <a:r>
              <a:rPr lang="en-US" sz="1800"/>
              <a:t>to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the spill-over region. </a:t>
            </a:r>
            <a:r>
              <a:rPr b="1" lang="en-US" sz="1800">
                <a:latin typeface="Arial"/>
                <a:ea typeface="Arial"/>
                <a:cs typeface="Arial"/>
                <a:sym typeface="Arial"/>
              </a:rPr>
              <a:t>WHY?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-US" sz="1700">
                <a:latin typeface="Arial"/>
                <a:ea typeface="Arial"/>
                <a:cs typeface="Arial"/>
                <a:sym typeface="Arial"/>
              </a:rPr>
              <a:t>prosodic information may be used during reanalysis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(Marcus &amp; Hindle, 1990)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-US" sz="1700">
                <a:latin typeface="Arial"/>
                <a:ea typeface="Arial"/>
                <a:cs typeface="Arial"/>
                <a:sym typeface="Arial"/>
              </a:rPr>
              <a:t>the final interpretations may be determined by phrase lengths 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</a:pPr>
            <a:r>
              <a:rPr lang="en-US" sz="1700"/>
              <a:t>	</a:t>
            </a:r>
            <a:r>
              <a:rPr lang="en-US" sz="1700">
                <a:latin typeface="Arial"/>
                <a:ea typeface="Arial"/>
                <a:cs typeface="Arial"/>
                <a:sym typeface="Arial"/>
              </a:rPr>
              <a:t>🡪 an end-of-sentence acceptability judgment task to investigate thi</a:t>
            </a:r>
            <a:r>
              <a:rPr lang="en-US" sz="1700"/>
              <a:t>s possibility</a:t>
            </a:r>
            <a:endParaRPr sz="17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8"/>
          <p:cNvSpPr txBox="1"/>
          <p:nvPr>
            <p:ph idx="12" type="sldNum"/>
          </p:nvPr>
        </p:nvSpPr>
        <p:spPr>
          <a:xfrm>
            <a:off x="11695814" y="6490955"/>
            <a:ext cx="49618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8" name="Google Shape;158;p8"/>
          <p:cNvSpPr txBox="1"/>
          <p:nvPr>
            <p:ph type="title"/>
          </p:nvPr>
        </p:nvSpPr>
        <p:spPr>
          <a:xfrm>
            <a:off x="0" y="0"/>
            <a:ext cx="12192000" cy="833054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b="1" lang="en-US">
                <a:solidFill>
                  <a:schemeClr val="accent1"/>
                </a:solidFill>
              </a:rPr>
              <a:t>   Summary &amp; Conclusions</a:t>
            </a:r>
            <a:endParaRPr b="1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13" st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14" st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15" st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 txBox="1"/>
          <p:nvPr>
            <p:ph type="title"/>
          </p:nvPr>
        </p:nvSpPr>
        <p:spPr>
          <a:xfrm>
            <a:off x="-5256" y="0"/>
            <a:ext cx="12192000" cy="68580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US" sz="6000"/>
              <a:t>THANK YOU!</a:t>
            </a:r>
            <a:endParaRPr sz="6000"/>
          </a:p>
        </p:txBody>
      </p:sp>
      <p:sp>
        <p:nvSpPr>
          <p:cNvPr id="164" name="Google Shape;164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2020-08-26T12:46:30Z</dcterms:created>
  <dc:creator>Microsoft Office User</dc:creator>
</cp:coreProperties>
</file>