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72" r:id="rId7"/>
    <p:sldId id="268" r:id="rId8"/>
    <p:sldId id="269" r:id="rId9"/>
    <p:sldId id="270" r:id="rId10"/>
    <p:sldId id="271" r:id="rId11"/>
    <p:sldId id="261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/>
    <p:restoredTop sz="92653"/>
  </p:normalViewPr>
  <p:slideViewPr>
    <p:cSldViewPr snapToGrid="0" snapToObjects="1">
      <p:cViewPr varScale="1">
        <p:scale>
          <a:sx n="127" d="100"/>
          <a:sy n="127" d="100"/>
        </p:scale>
        <p:origin x="5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FF160-5E74-F044-ACED-71E83E5BFA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655" y="1122363"/>
            <a:ext cx="11866179" cy="2387600"/>
          </a:xfrm>
        </p:spPr>
        <p:txBody>
          <a:bodyPr anchor="b">
            <a:normAutofit/>
          </a:bodyPr>
          <a:lstStyle>
            <a:lvl1pPr algn="ctr">
              <a:defRPr sz="4000">
                <a:latin typeface="Gill Sans MT" panose="020B0502020104020203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tr-T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E32D48-4876-B347-BB26-84A0075433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tr-T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FB2D79-A176-9F4F-812A-EF45CA691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00CCF-B49A-8142-AE86-FB793297D017}" type="datetimeFigureOut">
              <a:rPr lang="tr-TR" smtClean="0"/>
              <a:t>31.08.2020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7CF6D2-0FC5-5D48-8D1C-DA24FF274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5FDA75-004C-8644-BD5D-4B1734086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0127C-E7A4-4B4C-B438-7829BE3215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3297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A4618-1578-EE4E-B64F-2ACC5A923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8AA59F-3393-8B40-9C20-D849228E68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139BB5-311E-5444-B7B9-4DDC24175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00CCF-B49A-8142-AE86-FB793297D017}" type="datetimeFigureOut">
              <a:rPr lang="tr-TR" smtClean="0"/>
              <a:t>31.08.2020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0755F-3923-A746-851A-51B9EB394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D40304-79F7-0A4D-AE34-AE1853BE3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0127C-E7A4-4B4C-B438-7829BE3215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1885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A9434B-6E95-C944-A8E4-96BBED1C3F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CBBDD2-A22F-DE41-94EE-70E30B5A93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237172-4084-9247-AD08-03E7A8471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00CCF-B49A-8142-AE86-FB793297D017}" type="datetimeFigureOut">
              <a:rPr lang="tr-TR" smtClean="0"/>
              <a:t>31.08.2020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ACFC58-E8BE-0348-B2F7-5DB94A146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50E77-0E06-7040-8F63-FB02D78B6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0127C-E7A4-4B4C-B438-7829BE3215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3828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A6326-39F3-FF43-88AB-FA6B3FA6C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256" y="0"/>
            <a:ext cx="12192000" cy="833054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Click to edit Master title style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F0B90-62BF-5C4D-A08D-574EAB5B25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D05CF7-D773-0D42-8482-FC4F14EBD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00CCF-B49A-8142-AE86-FB793297D017}" type="datetimeFigureOut">
              <a:rPr lang="tr-TR" smtClean="0"/>
              <a:t>31.08.2020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A0CCD0-063C-DD47-A37E-C76D488E9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28E121-6161-E64F-B0E0-8CA639799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0127C-E7A4-4B4C-B438-7829BE3215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1201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0D9D0-7F1B-5042-AA55-1E21346C3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27A19C-7DB9-A249-9B58-70BAD7F9F9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0A3EB6-AE3B-4D47-98B7-3DE623CE8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00CCF-B49A-8142-AE86-FB793297D017}" type="datetimeFigureOut">
              <a:rPr lang="tr-TR" smtClean="0"/>
              <a:t>31.08.2020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21792F-428A-DD46-A4A7-EB124CD30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6D08A-8804-BD46-A8C6-4E5C7FD03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0127C-E7A4-4B4C-B438-7829BE3215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680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0B586-0161-E544-8A82-AC5323D9C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7C7B0-1A91-2E44-BDC1-12BAB5DF85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33C874-D47F-F74E-BE82-119B76A1DC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4E5948-6998-5843-AB00-7B00DABFD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00CCF-B49A-8142-AE86-FB793297D017}" type="datetimeFigureOut">
              <a:rPr lang="tr-TR" smtClean="0"/>
              <a:t>31.08.2020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44C8D5-2483-7741-B5CD-8472658FA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F9AE25-FB8C-7F40-8C52-501F20639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0127C-E7A4-4B4C-B438-7829BE3215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6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94E7D-6017-2043-9534-474F0811E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1F80B6-5BF7-A74E-AE0F-3F02815656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1340C5-AC81-A447-B5FC-C1C1AEF553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5D597B-CCC8-674C-BB1D-492EB7562C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C708B9-1EB9-4C4C-990C-F7A440FB90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5C273F-01A5-8449-9B2A-EB4A55517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00CCF-B49A-8142-AE86-FB793297D017}" type="datetimeFigureOut">
              <a:rPr lang="tr-TR" smtClean="0"/>
              <a:t>31.08.2020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EC1BDD-A330-8D40-8245-56C2FDD04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2AD06C-94F2-4944-972C-8F5BF8BE6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0127C-E7A4-4B4C-B438-7829BE3215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8880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367F0-FA2F-8249-BA8D-2FFFE586B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5A5021-FA10-9E44-9D14-E10BA5CF0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00CCF-B49A-8142-AE86-FB793297D017}" type="datetimeFigureOut">
              <a:rPr lang="tr-TR" smtClean="0"/>
              <a:t>31.08.2020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A45CC4-1514-2043-859E-749A34926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0B2CEE-44D1-7F49-8052-6FA1A5969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0127C-E7A4-4B4C-B438-7829BE3215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2126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5CC5AF-5B53-0D40-8BBB-EB6549F5A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00CCF-B49A-8142-AE86-FB793297D017}" type="datetimeFigureOut">
              <a:rPr lang="tr-TR" smtClean="0"/>
              <a:t>31.08.2020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CD72C2-0088-A041-BF92-85656660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896743-F306-BF43-98AE-81F25A9CC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0127C-E7A4-4B4C-B438-7829BE3215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6079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DFA74-A2F9-CC4D-969A-4D14B5ECA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511BC-6E1B-874B-A0BE-16B0AE549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AB8D99-0B30-E844-9109-24E2854582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94F939-6875-7B44-8766-65F41D8A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00CCF-B49A-8142-AE86-FB793297D017}" type="datetimeFigureOut">
              <a:rPr lang="tr-TR" smtClean="0"/>
              <a:t>31.08.2020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DDF562-EAE0-BF45-B31F-19475EB04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5D503C-7E15-9B47-A84F-FFEDD7A99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0127C-E7A4-4B4C-B438-7829BE3215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0831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99A77-078C-FB45-8A0E-1E2390257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27AE60-6B05-F44E-86C6-6DCAE75923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1C2837-4C04-FD43-8A7C-CCD52F0FE2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91BA62-FE4F-0D48-A30D-1F35900E8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00CCF-B49A-8142-AE86-FB793297D017}" type="datetimeFigureOut">
              <a:rPr lang="tr-TR" smtClean="0"/>
              <a:t>31.08.2020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3F4BEE-7BAB-A647-A902-37F3BE0AF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338A86-30D2-924D-8B81-3C3A41625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0127C-E7A4-4B4C-B438-7829BE3215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5051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F1970E-C5E4-5944-99D9-456FFEE56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305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tr-T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A6C408-BF0C-8443-A28D-D9FD446BA9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7655" y="1113183"/>
            <a:ext cx="11866179" cy="5744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55DB10-DCDF-2B4E-B156-D576587849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00CCF-B49A-8142-AE86-FB793297D017}" type="datetimeFigureOut">
              <a:rPr lang="tr-TR" smtClean="0"/>
              <a:t>31.08.2020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EF76F3-9090-8547-BA1B-9C48653021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1EE817-03DD-B24D-8026-880BC94871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0127C-E7A4-4B4C-B438-7829BE3215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4079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Gill Sans MT" panose="020B05020201040202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ill Sans MT" panose="020B05020201040202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ill Sans MT" panose="020B05020201040202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2560E-1DA1-E04C-A6DE-8B6611B1DE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" b="1" dirty="0"/>
              <a:t>Missing-verb illusion </a:t>
            </a:r>
            <a:br>
              <a:rPr lang="en" b="1" dirty="0"/>
            </a:br>
            <a:r>
              <a:rPr lang="en" b="1" dirty="0"/>
              <a:t>in Turkish center-embeddings? </a:t>
            </a:r>
            <a:br>
              <a:rPr lang="en" b="1" dirty="0"/>
            </a:br>
            <a:r>
              <a:rPr lang="en" b="1" dirty="0"/>
              <a:t>An investigation of case interference </a:t>
            </a:r>
            <a:br>
              <a:rPr lang="en" b="1" dirty="0"/>
            </a:br>
            <a:r>
              <a:rPr lang="en" b="1" dirty="0"/>
              <a:t>and phrase lengths</a:t>
            </a:r>
            <a:endParaRPr lang="tr-T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C62EFB-888A-1243-B49B-29AA82C742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8744" y="3894373"/>
            <a:ext cx="9144000" cy="1655762"/>
          </a:xfrm>
        </p:spPr>
        <p:txBody>
          <a:bodyPr/>
          <a:lstStyle/>
          <a:p>
            <a:r>
              <a:rPr lang="tr-TR" dirty="0"/>
              <a:t>Özge Bakay &amp; Nazik </a:t>
            </a:r>
            <a:r>
              <a:rPr lang="tr-TR" dirty="0" err="1"/>
              <a:t>Dinçtopal</a:t>
            </a:r>
            <a:r>
              <a:rPr lang="tr-TR" dirty="0"/>
              <a:t> Deniz</a:t>
            </a:r>
          </a:p>
          <a:p>
            <a:r>
              <a:rPr lang="tr-TR" dirty="0"/>
              <a:t>Boğaziçi </a:t>
            </a:r>
            <a:r>
              <a:rPr lang="tr-TR" dirty="0" err="1"/>
              <a:t>University</a:t>
            </a:r>
            <a:r>
              <a:rPr lang="tr-TR" dirty="0"/>
              <a:t>, </a:t>
            </a:r>
            <a:r>
              <a:rPr lang="tr-TR" dirty="0" err="1"/>
              <a:t>Turkey</a:t>
            </a:r>
            <a:endParaRPr lang="tr-TR" dirty="0"/>
          </a:p>
          <a:p>
            <a:r>
              <a:rPr lang="tr-TR" dirty="0" err="1"/>
              <a:t>AMLaP</a:t>
            </a:r>
            <a:r>
              <a:rPr lang="tr-TR" dirty="0"/>
              <a:t> 2020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25C48F-608D-6447-9A5A-953F9F0988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017" y="5934546"/>
            <a:ext cx="923454" cy="9234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41CC8B5-7D34-8B49-861B-4716EF14D6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19466" t="16742" r="23643" b="35636"/>
          <a:stretch/>
        </p:blipFill>
        <p:spPr>
          <a:xfrm>
            <a:off x="9967481" y="3755228"/>
            <a:ext cx="1978904" cy="222602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25FF046-9B41-864C-A764-F7E3DC9DAB3E}"/>
              </a:ext>
            </a:extLst>
          </p:cNvPr>
          <p:cNvPicPr>
            <a:picLocks/>
          </p:cNvPicPr>
          <p:nvPr/>
        </p:nvPicPr>
        <p:blipFill rotWithShape="1"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3800" t="2734" r="11152" b="25131"/>
          <a:stretch/>
        </p:blipFill>
        <p:spPr>
          <a:xfrm>
            <a:off x="245615" y="3760052"/>
            <a:ext cx="1976400" cy="22212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873750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E338D-1DA8-8A43-8665-318A97A4E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3054"/>
          </a:xfrm>
        </p:spPr>
        <p:txBody>
          <a:bodyPr/>
          <a:lstStyle/>
          <a:p>
            <a:r>
              <a:rPr lang="tr-TR" b="1" dirty="0"/>
              <a:t>       </a:t>
            </a:r>
            <a:r>
              <a:rPr lang="tr-TR" b="1" dirty="0" err="1">
                <a:solidFill>
                  <a:schemeClr val="accent1"/>
                </a:solidFill>
              </a:rPr>
              <a:t>Results</a:t>
            </a:r>
            <a:endParaRPr lang="tr-TR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0B60A6-647F-5840-9B70-C4C9EA46F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594" y="2842586"/>
            <a:ext cx="11866179" cy="4035289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" sz="800" dirty="0"/>
          </a:p>
          <a:p>
            <a:pPr marL="0" indent="0">
              <a:buNone/>
            </a:pPr>
            <a:r>
              <a:rPr lang="en" sz="2200" dirty="0"/>
              <a:t>Cumulative link mixed effects models </a:t>
            </a:r>
            <a:r>
              <a:rPr lang="en-US" sz="2200" dirty="0"/>
              <a:t>with R package </a:t>
            </a:r>
            <a:r>
              <a:rPr lang="en-US" sz="2200" i="1" dirty="0"/>
              <a:t>ordinal </a:t>
            </a:r>
            <a:r>
              <a:rPr lang="en-US" sz="2200" dirty="0"/>
              <a:t>(Christensen, 2018)</a:t>
            </a:r>
            <a:r>
              <a:rPr lang="en-US" sz="2200" i="1" dirty="0"/>
              <a:t> </a:t>
            </a:r>
            <a:r>
              <a:rPr lang="en-US" sz="2200" dirty="0"/>
              <a:t>showed:</a:t>
            </a:r>
          </a:p>
          <a:p>
            <a:pPr marL="0" indent="0"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</a:rPr>
              <a:t>Expt. 1:      </a:t>
            </a:r>
            <a:r>
              <a:rPr lang="en-US" sz="2200" dirty="0"/>
              <a:t>HighInt &gt; LowInt 			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.40, </a:t>
            </a:r>
            <a:r>
              <a:rPr lang="en-US" sz="1400" i="1" dirty="0"/>
              <a:t>SE </a:t>
            </a:r>
            <a:r>
              <a:rPr lang="en-US" sz="1400" dirty="0"/>
              <a:t>= .13, </a:t>
            </a:r>
            <a:r>
              <a:rPr lang="en-US" sz="1400" i="1" dirty="0"/>
              <a:t>z </a:t>
            </a:r>
            <a:r>
              <a:rPr lang="en-US" sz="1400" dirty="0"/>
              <a:t>= 3.04)</a:t>
            </a:r>
          </a:p>
          <a:p>
            <a:pPr marL="0" indent="0">
              <a:buNone/>
            </a:pPr>
            <a:r>
              <a:rPr lang="en-US" sz="2200" dirty="0"/>
              <a:t>                Grammatical &gt; Ungrammatical 	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.36, </a:t>
            </a:r>
            <a:r>
              <a:rPr lang="en-US" sz="1400" i="1" dirty="0"/>
              <a:t>SE </a:t>
            </a:r>
            <a:r>
              <a:rPr lang="en-US" sz="1400" dirty="0"/>
              <a:t>= .17, </a:t>
            </a:r>
            <a:r>
              <a:rPr lang="en-US" sz="1400" i="1" dirty="0"/>
              <a:t>z </a:t>
            </a:r>
            <a:r>
              <a:rPr lang="en-US" sz="1400" dirty="0"/>
              <a:t>= 2.15)</a:t>
            </a:r>
          </a:p>
          <a:p>
            <a:pPr marL="0" indent="0">
              <a:buNone/>
            </a:pPr>
            <a:r>
              <a:rPr lang="en-US" sz="2200" dirty="0"/>
              <a:t>                HighInt: Grammatical &gt; Ungrammatical 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.54, </a:t>
            </a:r>
            <a:r>
              <a:rPr lang="en-US" sz="1400" i="1" dirty="0"/>
              <a:t>SE </a:t>
            </a:r>
            <a:r>
              <a:rPr lang="en-US" sz="1400" dirty="0"/>
              <a:t>= .22, </a:t>
            </a:r>
            <a:r>
              <a:rPr lang="en-US" sz="1400" i="1" dirty="0"/>
              <a:t>z </a:t>
            </a:r>
            <a:r>
              <a:rPr lang="en-US" sz="1400" dirty="0"/>
              <a:t>= 2.45)</a:t>
            </a:r>
          </a:p>
          <a:p>
            <a:pPr marL="0" indent="0">
              <a:buNone/>
            </a:pPr>
            <a:r>
              <a:rPr lang="en-US" sz="2200" dirty="0"/>
              <a:t>                LowInt: Grammatical = Ungrammatical 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.14, </a:t>
            </a:r>
            <a:r>
              <a:rPr lang="en-US" sz="1400" i="1" dirty="0"/>
              <a:t>SE </a:t>
            </a:r>
            <a:r>
              <a:rPr lang="en-US" sz="1400" dirty="0"/>
              <a:t>= .22, </a:t>
            </a:r>
            <a:r>
              <a:rPr lang="en-US" sz="1400" i="1" dirty="0"/>
              <a:t>z </a:t>
            </a:r>
            <a:r>
              <a:rPr lang="en-US" sz="1400" dirty="0"/>
              <a:t>= .67)</a:t>
            </a:r>
          </a:p>
          <a:p>
            <a:pPr marL="0" indent="0">
              <a:buNone/>
            </a:pPr>
            <a:r>
              <a:rPr lang="en-US" sz="2200" dirty="0">
                <a:solidFill>
                  <a:schemeClr val="accent4">
                    <a:lumMod val="50000"/>
                  </a:schemeClr>
                </a:solidFill>
              </a:rPr>
              <a:t>Expt. 2:      </a:t>
            </a:r>
            <a:r>
              <a:rPr lang="en-US" sz="2200" dirty="0"/>
              <a:t>ENC &gt; DISC 			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.25, </a:t>
            </a:r>
            <a:r>
              <a:rPr lang="en-US" sz="1400" i="1" dirty="0"/>
              <a:t>SE </a:t>
            </a:r>
            <a:r>
              <a:rPr lang="en-US" sz="1400" dirty="0"/>
              <a:t>= .14, </a:t>
            </a:r>
            <a:r>
              <a:rPr lang="en-US" sz="1400" i="1" dirty="0"/>
              <a:t>z </a:t>
            </a:r>
            <a:r>
              <a:rPr lang="en-US" sz="1400" dirty="0"/>
              <a:t>= 1.76)</a:t>
            </a:r>
          </a:p>
          <a:p>
            <a:pPr marL="0" indent="0">
              <a:buNone/>
            </a:pPr>
            <a:r>
              <a:rPr lang="en-US" sz="2200" dirty="0"/>
              <a:t>                Grammatical &gt; Ungrammatical 	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.36, </a:t>
            </a:r>
            <a:r>
              <a:rPr lang="en-US" sz="1400" i="1" dirty="0"/>
              <a:t>SE </a:t>
            </a:r>
            <a:r>
              <a:rPr lang="en-US" sz="1400" dirty="0"/>
              <a:t>= .19, </a:t>
            </a:r>
            <a:r>
              <a:rPr lang="en-US" sz="1400" i="1" dirty="0"/>
              <a:t>z </a:t>
            </a:r>
            <a:r>
              <a:rPr lang="en-US" sz="1400" dirty="0"/>
              <a:t>= 1.88)</a:t>
            </a:r>
          </a:p>
          <a:p>
            <a:pPr marL="0" indent="0">
              <a:buNone/>
            </a:pPr>
            <a:r>
              <a:rPr lang="en-US" sz="2200" dirty="0"/>
              <a:t>                ENC: Grammatical &gt; Ungrammatical 	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.48, </a:t>
            </a:r>
            <a:r>
              <a:rPr lang="en-US" sz="1400" i="1" dirty="0"/>
              <a:t>SE </a:t>
            </a:r>
            <a:r>
              <a:rPr lang="en-US" sz="1400" dirty="0"/>
              <a:t>= .25, </a:t>
            </a:r>
            <a:r>
              <a:rPr lang="en-US" sz="1400" i="1" dirty="0"/>
              <a:t>z </a:t>
            </a:r>
            <a:r>
              <a:rPr lang="en-US" sz="1400" dirty="0"/>
              <a:t>= 1.92)</a:t>
            </a:r>
          </a:p>
          <a:p>
            <a:pPr marL="0" indent="0">
              <a:buNone/>
            </a:pPr>
            <a:r>
              <a:rPr lang="en-US" sz="2200" dirty="0"/>
              <a:t>                DISC: Grammatical = Ungrammatical 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.21, </a:t>
            </a:r>
            <a:r>
              <a:rPr lang="en-US" sz="1400" i="1" dirty="0"/>
              <a:t>SE </a:t>
            </a:r>
            <a:r>
              <a:rPr lang="en-US" sz="1400" dirty="0"/>
              <a:t>= .20, </a:t>
            </a:r>
            <a:r>
              <a:rPr lang="en-US" sz="1400" i="1" dirty="0"/>
              <a:t>z </a:t>
            </a:r>
            <a:r>
              <a:rPr lang="en-US" sz="1400" dirty="0"/>
              <a:t>= 1.03)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6F1734F-1FA9-F44F-9A5C-759D0A17A07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78296" y="952322"/>
          <a:ext cx="10555356" cy="2009531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2391244">
                  <a:extLst>
                    <a:ext uri="{9D8B030D-6E8A-4147-A177-3AD203B41FA5}">
                      <a16:colId xmlns:a16="http://schemas.microsoft.com/office/drawing/2014/main" val="3336521806"/>
                    </a:ext>
                  </a:extLst>
                </a:gridCol>
                <a:gridCol w="1637406">
                  <a:extLst>
                    <a:ext uri="{9D8B030D-6E8A-4147-A177-3AD203B41FA5}">
                      <a16:colId xmlns:a16="http://schemas.microsoft.com/office/drawing/2014/main" val="2234723554"/>
                    </a:ext>
                  </a:extLst>
                </a:gridCol>
                <a:gridCol w="1434832">
                  <a:extLst>
                    <a:ext uri="{9D8B030D-6E8A-4147-A177-3AD203B41FA5}">
                      <a16:colId xmlns:a16="http://schemas.microsoft.com/office/drawing/2014/main" val="2639324459"/>
                    </a:ext>
                  </a:extLst>
                </a:gridCol>
                <a:gridCol w="1247109">
                  <a:extLst>
                    <a:ext uri="{9D8B030D-6E8A-4147-A177-3AD203B41FA5}">
                      <a16:colId xmlns:a16="http://schemas.microsoft.com/office/drawing/2014/main" val="1222684331"/>
                    </a:ext>
                  </a:extLst>
                </a:gridCol>
                <a:gridCol w="1469052">
                  <a:extLst>
                    <a:ext uri="{9D8B030D-6E8A-4147-A177-3AD203B41FA5}">
                      <a16:colId xmlns:a16="http://schemas.microsoft.com/office/drawing/2014/main" val="1786780771"/>
                    </a:ext>
                  </a:extLst>
                </a:gridCol>
                <a:gridCol w="1236540">
                  <a:extLst>
                    <a:ext uri="{9D8B030D-6E8A-4147-A177-3AD203B41FA5}">
                      <a16:colId xmlns:a16="http://schemas.microsoft.com/office/drawing/2014/main" val="4159573817"/>
                    </a:ext>
                  </a:extLst>
                </a:gridCol>
                <a:gridCol w="1139173">
                  <a:extLst>
                    <a:ext uri="{9D8B030D-6E8A-4147-A177-3AD203B41FA5}">
                      <a16:colId xmlns:a16="http://schemas.microsoft.com/office/drawing/2014/main" val="3246602724"/>
                    </a:ext>
                  </a:extLst>
                </a:gridCol>
              </a:tblGrid>
              <a:tr h="4439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 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Gill Sans MT" panose="020B0502020104020203" pitchFamily="34" charset="77"/>
                        </a:rPr>
                        <a:t>Expt. 1</a:t>
                      </a:r>
                      <a:endParaRPr lang="tr-TR" sz="1800" b="0" kern="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Gill Sans MT" panose="020B0502020104020203" pitchFamily="34" charset="77"/>
                        </a:rPr>
                        <a:t>Expt. 2</a:t>
                      </a:r>
                      <a:endParaRPr lang="tr-TR" sz="1800" b="0" kern="1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219145"/>
                  </a:ext>
                </a:extLst>
              </a:tr>
              <a:tr h="4439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 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LowInt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HighInt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Accuracy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ENC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DISC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Accuracy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7607998"/>
                  </a:ext>
                </a:extLst>
              </a:tr>
              <a:tr h="67777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Grammatical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2.59 (.05)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2.86 (.05)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78%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2.87 (.09)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2.69 (.09)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81%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541674"/>
                  </a:ext>
                </a:extLst>
              </a:tr>
              <a:tr h="4439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Ungrammatical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2.40 (.08)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2.48 (.08)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65%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2.63 (.08)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2.54 (.08)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66%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875240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EC190DC0-3614-0241-9C18-B91922B3D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0548" y="1"/>
            <a:ext cx="851452" cy="8322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C6D773-9CCD-0D44-A7A0-1311669B49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-398" t="2409" r="7229" b="25456"/>
          <a:stretch/>
        </p:blipFill>
        <p:spPr>
          <a:xfrm>
            <a:off x="0" y="-1"/>
            <a:ext cx="796508" cy="82224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CA3A84E-F7D5-EC43-BE8C-B4A8CDAF237F}"/>
              </a:ext>
            </a:extLst>
          </p:cNvPr>
          <p:cNvSpPr/>
          <p:nvPr/>
        </p:nvSpPr>
        <p:spPr>
          <a:xfrm>
            <a:off x="8521019" y="1396721"/>
            <a:ext cx="1075155" cy="155508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5588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9169C-36BB-DD4F-8124-D4079CD3E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833054"/>
          </a:xfrm>
        </p:spPr>
        <p:txBody>
          <a:bodyPr/>
          <a:lstStyle/>
          <a:p>
            <a:r>
              <a:rPr lang="tr-TR" b="1" dirty="0"/>
              <a:t>       </a:t>
            </a:r>
            <a:r>
              <a:rPr lang="tr-TR" b="1" dirty="0" err="1">
                <a:solidFill>
                  <a:schemeClr val="accent1"/>
                </a:solidFill>
              </a:rPr>
              <a:t>Conclusions</a:t>
            </a:r>
            <a:endParaRPr lang="tr-TR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B8E622-A964-B04B-B484-438A0E24C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654" y="833054"/>
            <a:ext cx="11866179" cy="5744817"/>
          </a:xfrm>
        </p:spPr>
        <p:txBody>
          <a:bodyPr>
            <a:noAutofit/>
          </a:bodyPr>
          <a:lstStyle/>
          <a:p>
            <a:r>
              <a:rPr lang="en-US" sz="2200" b="1" dirty="0">
                <a:solidFill>
                  <a:schemeClr val="accent2">
                    <a:lumMod val="75000"/>
                  </a:schemeClr>
                </a:solidFill>
              </a:rPr>
              <a:t>Similarity-based interference: </a:t>
            </a:r>
          </a:p>
          <a:p>
            <a:pPr lvl="1"/>
            <a:r>
              <a:rPr lang="en-US" sz="1800" dirty="0"/>
              <a:t>Syntactic interference affected processing Turkish center-embeddings but in the unpredicted direction. Why? </a:t>
            </a:r>
          </a:p>
          <a:p>
            <a:pPr lvl="2"/>
            <a:r>
              <a:rPr lang="en-US" sz="1600" dirty="0">
                <a:latin typeface="Gill Sans MT" panose="020B0502020104020203" pitchFamily="34" charset="77"/>
              </a:rPr>
              <a:t>judgment (i.e., offline) data may reveal limited effects of case interference </a:t>
            </a:r>
            <a:r>
              <a:rPr lang="en-US" sz="1400" dirty="0">
                <a:latin typeface="Gill Sans MT" panose="020B0502020104020203" pitchFamily="34" charset="77"/>
              </a:rPr>
              <a:t>(e.g., Avetisyan et al., 2020) </a:t>
            </a:r>
          </a:p>
          <a:p>
            <a:pPr lvl="2"/>
            <a:r>
              <a:rPr lang="en-US" sz="1600" dirty="0">
                <a:latin typeface="Gill Sans MT" panose="020B0502020104020203" pitchFamily="34" charset="77"/>
              </a:rPr>
              <a:t>the non-factive reading in the LowInt conditions may have caused an extra processing difficulty </a:t>
            </a:r>
            <a:r>
              <a:rPr lang="en-US" sz="1400" dirty="0">
                <a:latin typeface="Gill Sans MT" panose="020B0502020104020203" pitchFamily="34" charset="77"/>
              </a:rPr>
              <a:t>(</a:t>
            </a:r>
            <a:r>
              <a:rPr lang="en-US" sz="1400" dirty="0" err="1">
                <a:latin typeface="Gill Sans MT" panose="020B0502020104020203" pitchFamily="34" charset="77"/>
              </a:rPr>
              <a:t>Özyıldız</a:t>
            </a:r>
            <a:r>
              <a:rPr lang="en-US" sz="1400" dirty="0">
                <a:latin typeface="Gill Sans MT" panose="020B0502020104020203" pitchFamily="34" charset="77"/>
              </a:rPr>
              <a:t>, 2017)</a:t>
            </a:r>
          </a:p>
          <a:p>
            <a:pPr lvl="1"/>
            <a:r>
              <a:rPr lang="en-US" sz="1800" dirty="0"/>
              <a:t>An eye-tracking experiment with sentences excluding non-factive interpretation verbs showed the predicted pattern (data in the Q&amp;A session).﻿</a:t>
            </a:r>
          </a:p>
          <a:p>
            <a:pPr lvl="1"/>
            <a:endParaRPr lang="en-US" sz="1000" dirty="0"/>
          </a:p>
          <a:p>
            <a:r>
              <a:rPr lang="en-US" sz="2200" b="1" dirty="0">
                <a:solidFill>
                  <a:srgbClr val="7030A0"/>
                </a:solidFill>
              </a:rPr>
              <a:t>Prosodic phrase lengths:</a:t>
            </a:r>
          </a:p>
          <a:p>
            <a:pPr lvl="1"/>
            <a:r>
              <a:rPr lang="en-US" sz="1800" dirty="0"/>
              <a:t>Optimal and relatively balanced phrase lengths eased the processing of Turkish center-embeddings </a:t>
            </a:r>
            <a:r>
              <a:rPr lang="en-US" sz="1400" dirty="0"/>
              <a:t>(Fodor, 2013)</a:t>
            </a:r>
          </a:p>
          <a:p>
            <a:pPr lvl="1"/>
            <a:endParaRPr lang="en-US" sz="1000" dirty="0"/>
          </a:p>
          <a:p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Missing-verb illusion:</a:t>
            </a:r>
          </a:p>
          <a:p>
            <a:pPr lvl="1"/>
            <a:r>
              <a:rPr lang="en-US" sz="1800" dirty="0"/>
              <a:t>Overall no missing-verb illusion in Turkish 2-CE-RCs; verb-final languages may be less susceptible to the illusion </a:t>
            </a:r>
            <a:r>
              <a:rPr lang="en-US" sz="1400" dirty="0"/>
              <a:t>(Frank &amp; Ernst, 2018; Frank et al., 2016; Vasishth et al., 2010)</a:t>
            </a:r>
          </a:p>
          <a:p>
            <a:pPr lvl="1"/>
            <a:r>
              <a:rPr lang="en-US" sz="1800" dirty="0"/>
              <a:t>But the perceived difficulty of the structure had an effect; the illusion may indeed be cross-linguistic </a:t>
            </a:r>
            <a:r>
              <a:rPr lang="en-US" sz="1400" dirty="0"/>
              <a:t>(Gibson &amp; Thomas, 1999), </a:t>
            </a:r>
            <a:r>
              <a:rPr lang="en-US" sz="1800" dirty="0"/>
              <a:t>appearing in the relatively more difficult constructions (e.g., DISC conditions in </a:t>
            </a:r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Expt. 2</a:t>
            </a:r>
            <a:r>
              <a:rPr lang="en-US" sz="1800"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35BD1D-1D08-CC43-AA42-C56608A7B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0548" y="1"/>
            <a:ext cx="851452" cy="8322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BAEB23-45F5-7144-8D6C-9FE47A328A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-398" t="2409" r="7229" b="25456"/>
          <a:stretch/>
        </p:blipFill>
        <p:spPr>
          <a:xfrm>
            <a:off x="0" y="-1"/>
            <a:ext cx="796508" cy="82224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890083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2C33C0-A00F-C340-AA50-82C284E9E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654" y="833053"/>
            <a:ext cx="11866179" cy="6024947"/>
          </a:xfrm>
        </p:spPr>
        <p:txBody>
          <a:bodyPr>
            <a:noAutofit/>
          </a:bodyPr>
          <a:lstStyle/>
          <a:p>
            <a:r>
              <a:rPr lang="en" sz="2200" dirty="0"/>
              <a:t>This study investigates doubly center-embedded structures with relative clauses (2-CE-RCs) in Turkish.</a:t>
            </a:r>
          </a:p>
          <a:p>
            <a:pPr lvl="1"/>
            <a:r>
              <a:rPr lang="tr-TR" sz="1800" i="1" dirty="0" err="1"/>
              <a:t>E.g</a:t>
            </a:r>
            <a:r>
              <a:rPr lang="tr-TR" sz="1800" i="1" dirty="0"/>
              <a:t>., T</a:t>
            </a:r>
            <a:r>
              <a:rPr lang="en" sz="1800" i="1" dirty="0"/>
              <a:t>he rat that the cat that the dog chased ate died. 					  </a:t>
            </a:r>
            <a:r>
              <a:rPr lang="en" sz="1400" dirty="0"/>
              <a:t>(Chomsky &amp; Miller, 1963, p. 286)</a:t>
            </a:r>
            <a:endParaRPr lang="en" sz="1400" i="1" dirty="0"/>
          </a:p>
          <a:p>
            <a:r>
              <a:rPr lang="en" sz="2000" dirty="0"/>
              <a:t> </a:t>
            </a:r>
            <a:r>
              <a:rPr lang="en" sz="2200" dirty="0"/>
              <a:t>2-CE-RCs are reported to be extremely diff</a:t>
            </a:r>
            <a:r>
              <a:rPr lang="tr-TR" sz="2200" dirty="0"/>
              <a:t>i</a:t>
            </a:r>
            <a:r>
              <a:rPr lang="en" sz="2200" dirty="0"/>
              <a:t>cult to process due to </a:t>
            </a:r>
            <a:r>
              <a:rPr lang="en-US" sz="2200" dirty="0"/>
              <a:t>(among many other factors)</a:t>
            </a:r>
            <a:endParaRPr lang="en" sz="2200" dirty="0"/>
          </a:p>
          <a:p>
            <a:pPr lvl="1"/>
            <a:r>
              <a:rPr lang="tr-TR" sz="1800" dirty="0" err="1"/>
              <a:t>working</a:t>
            </a:r>
            <a:r>
              <a:rPr lang="tr-TR" sz="1800" dirty="0"/>
              <a:t> </a:t>
            </a:r>
            <a:r>
              <a:rPr lang="tr-TR" sz="1800" dirty="0" err="1"/>
              <a:t>memory</a:t>
            </a:r>
            <a:r>
              <a:rPr lang="tr-TR" sz="1800" dirty="0"/>
              <a:t> </a:t>
            </a:r>
            <a:r>
              <a:rPr lang="tr-TR" sz="1800" dirty="0" err="1"/>
              <a:t>limitations</a:t>
            </a:r>
            <a:r>
              <a:rPr lang="tr-TR" sz="1800" dirty="0"/>
              <a:t> 	</a:t>
            </a:r>
            <a:r>
              <a:rPr lang="tr-TR" dirty="0"/>
              <a:t>					                            </a:t>
            </a:r>
            <a:r>
              <a:rPr lang="tr-TR" sz="1400" dirty="0"/>
              <a:t>(Gibson,1998; 2000)</a:t>
            </a:r>
            <a:endParaRPr lang="en" sz="1400" dirty="0"/>
          </a:p>
          <a:p>
            <a:pPr lvl="1"/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similarity-based interference 	</a:t>
            </a:r>
            <a:r>
              <a:rPr lang="en-US" dirty="0"/>
              <a:t>	          					          </a:t>
            </a:r>
            <a:r>
              <a:rPr lang="en-US" sz="1400" dirty="0"/>
              <a:t>(Lewis &amp; Vasishth, 2005)</a:t>
            </a:r>
            <a:endParaRPr lang="en" sz="1400" dirty="0"/>
          </a:p>
          <a:p>
            <a:pPr lvl="1"/>
            <a:r>
              <a:rPr lang="tr-TR" sz="1800" dirty="0" err="1">
                <a:solidFill>
                  <a:srgbClr val="7030A0"/>
                </a:solidFill>
              </a:rPr>
              <a:t>non</a:t>
            </a:r>
            <a:r>
              <a:rPr lang="tr-TR" sz="1800" dirty="0">
                <a:solidFill>
                  <a:srgbClr val="7030A0"/>
                </a:solidFill>
              </a:rPr>
              <a:t>-optimal </a:t>
            </a:r>
            <a:r>
              <a:rPr lang="tr-TR" sz="1800" dirty="0" err="1">
                <a:solidFill>
                  <a:srgbClr val="7030A0"/>
                </a:solidFill>
              </a:rPr>
              <a:t>prosodic</a:t>
            </a:r>
            <a:r>
              <a:rPr lang="tr-TR" sz="1800" dirty="0">
                <a:solidFill>
                  <a:srgbClr val="7030A0"/>
                </a:solidFill>
              </a:rPr>
              <a:t> </a:t>
            </a:r>
            <a:r>
              <a:rPr lang="tr-TR" sz="1800" dirty="0" err="1">
                <a:solidFill>
                  <a:srgbClr val="7030A0"/>
                </a:solidFill>
              </a:rPr>
              <a:t>phrase</a:t>
            </a:r>
            <a:r>
              <a:rPr lang="tr-TR" sz="1800" dirty="0">
                <a:solidFill>
                  <a:srgbClr val="7030A0"/>
                </a:solidFill>
              </a:rPr>
              <a:t> </a:t>
            </a:r>
            <a:r>
              <a:rPr lang="tr-TR" sz="1800" dirty="0" err="1">
                <a:solidFill>
                  <a:srgbClr val="7030A0"/>
                </a:solidFill>
              </a:rPr>
              <a:t>lengths</a:t>
            </a:r>
            <a:r>
              <a:rPr lang="tr-TR" sz="1800" dirty="0">
                <a:solidFill>
                  <a:srgbClr val="7030A0"/>
                </a:solidFill>
              </a:rPr>
              <a:t> </a:t>
            </a:r>
            <a:r>
              <a:rPr lang="tr-TR" sz="1800" dirty="0"/>
              <a:t>	</a:t>
            </a:r>
            <a:r>
              <a:rPr lang="tr-TR" dirty="0"/>
              <a:t>					                     </a:t>
            </a:r>
            <a:r>
              <a:rPr lang="tr-TR" sz="1400" dirty="0"/>
              <a:t> </a:t>
            </a:r>
            <a:r>
              <a:rPr lang="en-US" sz="1400" dirty="0"/>
              <a:t>(Fodor, 2013) </a:t>
            </a:r>
            <a:endParaRPr lang="tr-TR" sz="1400" dirty="0"/>
          </a:p>
          <a:p>
            <a:r>
              <a:rPr lang="en" sz="2200" dirty="0"/>
              <a:t>Due to their extreme processing difficulty, </a:t>
            </a:r>
            <a:r>
              <a:rPr lang="en-US" sz="2200" dirty="0"/>
              <a:t>the omission of the second verb in 2-CE-RCs can be unnoticed, resulting in a grammaticality illusion: </a:t>
            </a:r>
            <a:r>
              <a:rPr lang="en-US" sz="2000" dirty="0"/>
              <a:t>						             </a:t>
            </a:r>
          </a:p>
          <a:p>
            <a:pPr lvl="1"/>
            <a:r>
              <a:rPr lang="en-US" sz="1800" i="1" dirty="0"/>
              <a:t>The patient who the nurse who the clinic had hired </a:t>
            </a:r>
            <a:r>
              <a:rPr lang="en-US" sz="1800" i="1" strike="sngStrike" dirty="0"/>
              <a:t>admitted</a:t>
            </a:r>
            <a:r>
              <a:rPr lang="en-US" sz="1800" i="1" dirty="0"/>
              <a:t> met Jack. </a:t>
            </a:r>
            <a:r>
              <a:rPr lang="en-US" i="1" dirty="0"/>
              <a:t>			             </a:t>
            </a:r>
            <a:r>
              <a:rPr lang="en-US" sz="1400" dirty="0"/>
              <a:t>(Frazier, 1985, p. 178)</a:t>
            </a:r>
          </a:p>
          <a:p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Missing-verb illusion </a:t>
            </a:r>
            <a:r>
              <a:rPr lang="en-US" sz="2200" dirty="0"/>
              <a:t>has been confirmed in verb-initial languages;</a:t>
            </a:r>
          </a:p>
          <a:p>
            <a:pPr lvl="1"/>
            <a:r>
              <a:rPr lang="en" sz="1800" dirty="0"/>
              <a:t>English 						         </a:t>
            </a:r>
            <a:r>
              <a:rPr lang="en" sz="1400" dirty="0"/>
              <a:t>(e.g., Christiansen &amp; MacDonald, 2009; Gibson &amp; Thomas, 1999) </a:t>
            </a:r>
          </a:p>
          <a:p>
            <a:pPr lvl="1"/>
            <a:r>
              <a:rPr lang="en" sz="1800" dirty="0"/>
              <a:t>French 									              </a:t>
            </a:r>
            <a:r>
              <a:rPr lang="en" sz="1400" dirty="0"/>
              <a:t>(Gimenes et al., 2009)</a:t>
            </a:r>
            <a:endParaRPr lang="en-US" sz="1400" dirty="0"/>
          </a:p>
          <a:p>
            <a:r>
              <a:rPr lang="en" sz="2200" dirty="0"/>
              <a:t>Findings on verb-final languages are inconclusive; </a:t>
            </a:r>
          </a:p>
          <a:p>
            <a:pPr lvl="1"/>
            <a:r>
              <a:rPr lang="en" sz="1800" dirty="0"/>
              <a:t>they either support its presence, e.g., German 				          </a:t>
            </a:r>
            <a:r>
              <a:rPr lang="en" sz="1400" dirty="0"/>
              <a:t>(Bader, 2015; </a:t>
            </a:r>
            <a:r>
              <a:rPr lang="tr-TR" sz="1400" dirty="0" err="1"/>
              <a:t>Häussler</a:t>
            </a:r>
            <a:r>
              <a:rPr lang="en" sz="1400" dirty="0"/>
              <a:t> &amp; Bader, 2015) </a:t>
            </a:r>
          </a:p>
          <a:p>
            <a:pPr lvl="1"/>
            <a:r>
              <a:rPr lang="en" sz="1800" dirty="0"/>
              <a:t>or not, e.g., German and Dutch </a:t>
            </a:r>
            <a:r>
              <a:rPr lang="en" sz="1400" dirty="0"/>
              <a:t>		 	                 (Frank &amp; Ernst, 2018, Frank et al., 2016; Vasishth et al., 2010)</a:t>
            </a:r>
          </a:p>
          <a:p>
            <a:r>
              <a:rPr lang="en" sz="2200" dirty="0"/>
              <a:t>In verb-final languages more robust predictions for upcoming verbs may prevent the illusion.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DBB97E-2B39-3D46-B04C-F2FE36798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833054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b="1" dirty="0"/>
              <a:t>       </a:t>
            </a:r>
            <a:r>
              <a:rPr lang="tr-TR" b="1" dirty="0" err="1">
                <a:solidFill>
                  <a:schemeClr val="accent1"/>
                </a:solidFill>
              </a:rPr>
              <a:t>Introduction</a:t>
            </a:r>
            <a:endParaRPr lang="tr-TR" b="1" dirty="0">
              <a:solidFill>
                <a:schemeClr val="accent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B92E526-1955-5B42-9EFA-F39C7E37F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0548" y="1"/>
            <a:ext cx="851452" cy="8322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56FD44-B2F8-7145-BD84-8583DA10A3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-398" t="2409" r="7229" b="25456"/>
          <a:stretch/>
        </p:blipFill>
        <p:spPr>
          <a:xfrm>
            <a:off x="0" y="-1"/>
            <a:ext cx="796508" cy="82224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754670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B687D-39EC-CC4E-AEEB-7EE950586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3054"/>
          </a:xfrm>
        </p:spPr>
        <p:txBody>
          <a:bodyPr/>
          <a:lstStyle/>
          <a:p>
            <a:r>
              <a:rPr lang="tr-TR" b="1" dirty="0"/>
              <a:t>        </a:t>
            </a:r>
            <a:r>
              <a:rPr lang="tr-TR" b="1" dirty="0" err="1">
                <a:solidFill>
                  <a:schemeClr val="accent1"/>
                </a:solidFill>
              </a:rPr>
              <a:t>The</a:t>
            </a:r>
            <a:r>
              <a:rPr lang="tr-TR" b="1" dirty="0">
                <a:solidFill>
                  <a:schemeClr val="accent1"/>
                </a:solidFill>
              </a:rPr>
              <a:t> </a:t>
            </a:r>
            <a:r>
              <a:rPr lang="tr-TR" b="1" dirty="0" err="1">
                <a:solidFill>
                  <a:schemeClr val="accent1"/>
                </a:solidFill>
              </a:rPr>
              <a:t>Present</a:t>
            </a:r>
            <a:r>
              <a:rPr lang="tr-TR" b="1" dirty="0">
                <a:solidFill>
                  <a:schemeClr val="accent1"/>
                </a:solidFill>
              </a:rPr>
              <a:t> </a:t>
            </a:r>
            <a:r>
              <a:rPr lang="tr-TR" b="1" dirty="0" err="1">
                <a:solidFill>
                  <a:schemeClr val="accent1"/>
                </a:solidFill>
              </a:rPr>
              <a:t>Study</a:t>
            </a:r>
            <a:endParaRPr lang="tr-TR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E3E2A2-D2B3-374C-BDFF-5E92D6E232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655" y="833054"/>
            <a:ext cx="11866179" cy="6024947"/>
          </a:xfrm>
        </p:spPr>
        <p:txBody>
          <a:bodyPr>
            <a:noAutofit/>
          </a:bodyPr>
          <a:lstStyle/>
          <a:p>
            <a:r>
              <a:rPr lang="en" sz="2200" dirty="0"/>
              <a:t>Turkish, a highly inflectional and head-final language, can provide further data on similarity-based interference, prosodic phrase lengths and missing-verb illusion.</a:t>
            </a:r>
          </a:p>
          <a:p>
            <a:endParaRPr lang="en" sz="1000" dirty="0"/>
          </a:p>
          <a:p>
            <a:r>
              <a:rPr lang="en" sz="2200" dirty="0"/>
              <a:t>The present study investigates:</a:t>
            </a:r>
          </a:p>
          <a:p>
            <a:endParaRPr lang="en" sz="1000" dirty="0"/>
          </a:p>
          <a:p>
            <a:pPr lvl="1"/>
            <a:r>
              <a:rPr lang="en-US" sz="1800" dirty="0"/>
              <a:t>if the processing difficulty of Turkish center-embeddings can be facilitated by 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similarity-based interference </a:t>
            </a:r>
            <a:r>
              <a:rPr lang="en-US" sz="1800" dirty="0"/>
              <a:t>and/or </a:t>
            </a:r>
            <a:r>
              <a:rPr lang="en-US" sz="1800" dirty="0">
                <a:solidFill>
                  <a:srgbClr val="7030A0"/>
                </a:solidFill>
              </a:rPr>
              <a:t>prosodic phrase lengths</a:t>
            </a:r>
            <a:r>
              <a:rPr lang="en-US" sz="1800" dirty="0"/>
              <a:t>,</a:t>
            </a:r>
          </a:p>
          <a:p>
            <a:pPr marL="457200" lvl="1" indent="0">
              <a:buNone/>
            </a:pPr>
            <a:endParaRPr lang="en-US" sz="1000" dirty="0"/>
          </a:p>
          <a:p>
            <a:pPr lvl="1"/>
            <a:r>
              <a:rPr lang="en-US" sz="1800" dirty="0"/>
              <a:t>if there is a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missing-verb illusion </a:t>
            </a:r>
            <a:r>
              <a:rPr lang="en-US" sz="1800" dirty="0"/>
              <a:t>in Turkish center-embeddings,</a:t>
            </a:r>
          </a:p>
          <a:p>
            <a:pPr lvl="1"/>
            <a:endParaRPr lang="en-US" sz="1000" dirty="0"/>
          </a:p>
          <a:p>
            <a:pPr lvl="1"/>
            <a:r>
              <a:rPr lang="en-US" sz="1800" dirty="0"/>
              <a:t>if the existence of missing-verb illusion could be modulated by 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similarity-based interference </a:t>
            </a:r>
            <a:r>
              <a:rPr lang="en-US" sz="1800" dirty="0"/>
              <a:t>and/or </a:t>
            </a:r>
            <a:r>
              <a:rPr lang="en-US" sz="1800" dirty="0">
                <a:solidFill>
                  <a:srgbClr val="7030A0"/>
                </a:solidFill>
              </a:rPr>
              <a:t>prosodic phrase lengths</a:t>
            </a:r>
            <a:r>
              <a:rPr lang="en-US" sz="1800" dirty="0"/>
              <a:t>.</a:t>
            </a:r>
          </a:p>
          <a:p>
            <a:pPr lvl="1"/>
            <a:endParaRPr lang="en-US" sz="1000" dirty="0"/>
          </a:p>
          <a:p>
            <a:r>
              <a:rPr lang="en-US" sz="2200" dirty="0"/>
              <a:t>Two acceptability judgment tasks were conducted:</a:t>
            </a:r>
          </a:p>
          <a:p>
            <a:endParaRPr lang="en-US" sz="1000" dirty="0"/>
          </a:p>
          <a:p>
            <a:pPr lvl="1"/>
            <a:r>
              <a:rPr lang="en-US" sz="1800" dirty="0">
                <a:solidFill>
                  <a:schemeClr val="accent6">
                    <a:lumMod val="75000"/>
                  </a:schemeClr>
                </a:solidFill>
              </a:rPr>
              <a:t>Expt. 1: </a:t>
            </a:r>
            <a:r>
              <a:rPr lang="en-US" sz="1800" dirty="0"/>
              <a:t>tests 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similarity-based interference </a:t>
            </a:r>
            <a:r>
              <a:rPr lang="en-US" sz="1800" dirty="0"/>
              <a:t>and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missing-verb illusion</a:t>
            </a:r>
            <a:r>
              <a:rPr lang="en-US" sz="1800" dirty="0"/>
              <a:t>, 80 participants</a:t>
            </a:r>
          </a:p>
          <a:p>
            <a:pPr lvl="1"/>
            <a:endParaRPr lang="en-US" sz="1000" dirty="0"/>
          </a:p>
          <a:p>
            <a:pPr lvl="1"/>
            <a:r>
              <a:rPr lang="en-US" sz="1800" dirty="0">
                <a:solidFill>
                  <a:schemeClr val="accent4">
                    <a:lumMod val="50000"/>
                  </a:schemeClr>
                </a:solidFill>
              </a:rPr>
              <a:t>Expt. 2: </a:t>
            </a:r>
            <a:r>
              <a:rPr lang="en-US" sz="1800" dirty="0"/>
              <a:t>tests </a:t>
            </a:r>
            <a:r>
              <a:rPr lang="en-US" sz="1800" dirty="0">
                <a:solidFill>
                  <a:srgbClr val="7030A0"/>
                </a:solidFill>
              </a:rPr>
              <a:t>prosodic phrase lengths </a:t>
            </a:r>
            <a:r>
              <a:rPr lang="en-US" sz="1800" dirty="0"/>
              <a:t>and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missing-verb illusion</a:t>
            </a:r>
            <a:r>
              <a:rPr lang="en-US" sz="1800" dirty="0"/>
              <a:t>, 38 participants </a:t>
            </a:r>
            <a:endParaRPr lang="tr-TR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F72FE3-74AE-3D49-BC46-31B543A35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0548" y="1"/>
            <a:ext cx="851452" cy="8322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EBC1933-56C8-4643-90F6-76ACA67C20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-398" t="2409" r="7229" b="25456"/>
          <a:stretch/>
        </p:blipFill>
        <p:spPr>
          <a:xfrm>
            <a:off x="0" y="-1"/>
            <a:ext cx="796508" cy="82224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825277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74F8D-4007-344A-9B0D-10389D9F2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3054"/>
          </a:xfrm>
        </p:spPr>
        <p:txBody>
          <a:bodyPr/>
          <a:lstStyle/>
          <a:p>
            <a:r>
              <a:rPr lang="tr-TR" b="1" dirty="0"/>
              <a:t>       </a:t>
            </a:r>
            <a:r>
              <a:rPr lang="tr-TR" b="1" dirty="0" err="1">
                <a:solidFill>
                  <a:schemeClr val="accent1"/>
                </a:solidFill>
              </a:rPr>
              <a:t>Expts</a:t>
            </a:r>
            <a:r>
              <a:rPr lang="tr-TR" b="1" dirty="0">
                <a:solidFill>
                  <a:schemeClr val="accent1"/>
                </a:solidFill>
              </a:rPr>
              <a:t>. 1 &amp; 2: </a:t>
            </a:r>
            <a:r>
              <a:rPr lang="tr-TR" b="1" dirty="0" err="1">
                <a:solidFill>
                  <a:schemeClr val="accent1"/>
                </a:solidFill>
              </a:rPr>
              <a:t>Materials</a:t>
            </a:r>
            <a:r>
              <a:rPr lang="tr-TR" b="1" dirty="0">
                <a:solidFill>
                  <a:schemeClr val="accent1"/>
                </a:solidFill>
              </a:rPr>
              <a:t> &amp; </a:t>
            </a:r>
            <a:r>
              <a:rPr lang="tr-TR" b="1" dirty="0" err="1">
                <a:solidFill>
                  <a:schemeClr val="accent1"/>
                </a:solidFill>
              </a:rPr>
              <a:t>Procedure</a:t>
            </a:r>
            <a:endParaRPr lang="tr-TR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DC2819-6046-3F40-BF52-3C6FB8066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655" y="833055"/>
            <a:ext cx="11866179" cy="6024946"/>
          </a:xfrm>
        </p:spPr>
        <p:txBody>
          <a:bodyPr>
            <a:noAutofit/>
          </a:bodyPr>
          <a:lstStyle/>
          <a:p>
            <a:r>
              <a:rPr lang="en-US" sz="2200" dirty="0"/>
              <a:t>Experimental sentences were Turkish 2-CE-RCs nested as a complement clause inside a matrix clause:</a:t>
            </a:r>
          </a:p>
          <a:p>
            <a:pPr marL="457200" lvl="1" indent="0">
              <a:buNone/>
            </a:pPr>
            <a:r>
              <a:rPr lang="en-US" sz="1800" dirty="0"/>
              <a:t>∅      [</a:t>
            </a:r>
            <a:r>
              <a:rPr lang="en-US" sz="1800" dirty="0" err="1"/>
              <a:t>Marangoz</a:t>
            </a:r>
            <a:r>
              <a:rPr lang="en-US" sz="1800" dirty="0"/>
              <a:t>-lar-</a:t>
            </a:r>
            <a:r>
              <a:rPr lang="en-US" sz="1800" dirty="0" err="1"/>
              <a:t>ın</a:t>
            </a:r>
            <a:r>
              <a:rPr lang="en-US" sz="1800" dirty="0"/>
              <a:t>      [</a:t>
            </a:r>
            <a:r>
              <a:rPr lang="en-US" sz="1800" dirty="0" err="1"/>
              <a:t>nakliyeci</a:t>
            </a:r>
            <a:r>
              <a:rPr lang="en-US" sz="1800" dirty="0"/>
              <a:t>-</a:t>
            </a:r>
            <a:r>
              <a:rPr lang="en-US" sz="1800" dirty="0" err="1"/>
              <a:t>ler</a:t>
            </a:r>
            <a:r>
              <a:rPr lang="en-US" sz="1800" dirty="0"/>
              <a:t>-in    [</a:t>
            </a:r>
            <a:r>
              <a:rPr lang="en-US" sz="1800" dirty="0" err="1"/>
              <a:t>kiracı-nın</a:t>
            </a:r>
            <a:r>
              <a:rPr lang="en-US" sz="1800" dirty="0"/>
              <a:t>       </a:t>
            </a:r>
            <a:r>
              <a:rPr lang="en-US" sz="1800" dirty="0" err="1"/>
              <a:t>gri</a:t>
            </a:r>
            <a:r>
              <a:rPr lang="en-US" sz="1800" dirty="0"/>
              <a:t>       </a:t>
            </a:r>
            <a:r>
              <a:rPr lang="en-US" sz="1800" dirty="0" err="1"/>
              <a:t>koltuğ</a:t>
            </a:r>
            <a:r>
              <a:rPr lang="en-US" sz="1800" dirty="0"/>
              <a:t>-u      </a:t>
            </a:r>
            <a:r>
              <a:rPr lang="en-US" sz="1800" dirty="0" err="1"/>
              <a:t>yerleştir-diğ-i</a:t>
            </a:r>
            <a:r>
              <a:rPr lang="en-US" sz="1800" dirty="0"/>
              <a:t>         </a:t>
            </a:r>
            <a:r>
              <a:rPr lang="en-US" sz="1800" dirty="0" err="1"/>
              <a:t>oda-ya</a:t>
            </a:r>
            <a:r>
              <a:rPr lang="en-US" sz="1800" dirty="0"/>
              <a:t>]</a:t>
            </a:r>
          </a:p>
          <a:p>
            <a:pPr marL="457200" lvl="1" indent="0">
              <a:buNone/>
            </a:pPr>
            <a:r>
              <a:rPr lang="en-US" sz="1800" i="1" dirty="0"/>
              <a:t>Pro    </a:t>
            </a:r>
            <a:r>
              <a:rPr lang="en-US" sz="1800" dirty="0"/>
              <a:t>carpenter-PL-GEN   mover-PL-GEN    tenant-GEN    gray    sofa-ACC    place-PART-3SG     room-DAT</a:t>
            </a:r>
          </a:p>
          <a:p>
            <a:pPr marL="457200" lvl="1" indent="0">
              <a:buNone/>
            </a:pPr>
            <a:r>
              <a:rPr lang="en-US" sz="1200" dirty="0"/>
              <a:t>             NP1                                      NP2                                 NP3                                                                    VP3      </a:t>
            </a:r>
          </a:p>
          <a:p>
            <a:pPr marL="457200" lvl="1" indent="0">
              <a:buNone/>
            </a:pPr>
            <a:r>
              <a:rPr lang="en-US" sz="1800" dirty="0" err="1">
                <a:solidFill>
                  <a:schemeClr val="accent1">
                    <a:lumMod val="75000"/>
                  </a:schemeClr>
                </a:solidFill>
              </a:rPr>
              <a:t>taşı-dık-ları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800" dirty="0"/>
              <a:t>           </a:t>
            </a:r>
            <a:r>
              <a:rPr lang="en-US" sz="1800" dirty="0" err="1"/>
              <a:t>dolab-ı</a:t>
            </a:r>
            <a:r>
              <a:rPr lang="en-US" sz="1800" dirty="0"/>
              <a:t>]              </a:t>
            </a:r>
            <a:r>
              <a:rPr lang="en-US" sz="1800" dirty="0" err="1"/>
              <a:t>kur-duk-ları-nı</a:t>
            </a:r>
            <a:r>
              <a:rPr lang="en-US" sz="1800" dirty="0"/>
              <a:t>]             </a:t>
            </a:r>
            <a:r>
              <a:rPr lang="en-US" sz="1800" dirty="0" err="1"/>
              <a:t>bil</a:t>
            </a:r>
            <a:r>
              <a:rPr lang="en-US" sz="1800" dirty="0"/>
              <a:t>-</a:t>
            </a:r>
            <a:r>
              <a:rPr lang="en-US" sz="1800" dirty="0" err="1"/>
              <a:t>iyor</a:t>
            </a:r>
            <a:r>
              <a:rPr lang="en-US" sz="1800" dirty="0"/>
              <a:t>-um. </a:t>
            </a:r>
          </a:p>
          <a:p>
            <a:pPr marL="457200" lvl="1" indent="0">
              <a:buNone/>
            </a:pPr>
            <a:r>
              <a:rPr lang="en-US" sz="1800" dirty="0"/>
              <a:t>move-PART-3PL    cabinet-ACC      set.up-VN-3PL-ACC     know-PROG-1SG</a:t>
            </a:r>
          </a:p>
          <a:p>
            <a:pPr marL="457200" lvl="1" indent="0">
              <a:buNone/>
            </a:pPr>
            <a:r>
              <a:rPr lang="en-US" sz="1200"/>
              <a:t>VP2                                                                          </a:t>
            </a:r>
            <a:r>
              <a:rPr lang="en-US" sz="1200" dirty="0"/>
              <a:t>VP1</a:t>
            </a:r>
          </a:p>
          <a:p>
            <a:pPr marL="457200" lvl="1" indent="0">
              <a:buNone/>
            </a:pPr>
            <a:r>
              <a:rPr lang="en-US" sz="1800" dirty="0"/>
              <a:t>‘</a:t>
            </a:r>
            <a:r>
              <a:rPr lang="en-US" sz="1800" i="1" dirty="0"/>
              <a:t>I know that the carpenters set up the cabinet that the movers moved to the room that the tenant placed the gray sofa in</a:t>
            </a:r>
            <a:r>
              <a:rPr lang="tr-TR" sz="1800" i="1" dirty="0"/>
              <a:t>.</a:t>
            </a:r>
            <a:r>
              <a:rPr lang="tr-TR" sz="1800" dirty="0"/>
              <a:t>’</a:t>
            </a:r>
            <a:endParaRPr lang="en-US" sz="1800" dirty="0"/>
          </a:p>
          <a:p>
            <a:r>
              <a:rPr lang="en-US" sz="2200" dirty="0">
                <a:solidFill>
                  <a:schemeClr val="accent6">
                    <a:lumMod val="75000"/>
                  </a:schemeClr>
                </a:solidFill>
              </a:rPr>
              <a:t>Expt. 1: </a:t>
            </a:r>
            <a:r>
              <a:rPr lang="en-US" sz="2200" dirty="0"/>
              <a:t>four conditions manipulating </a:t>
            </a:r>
          </a:p>
          <a:p>
            <a:pPr lvl="1"/>
            <a:r>
              <a:rPr lang="en-US" sz="1800" dirty="0"/>
              <a:t>grammaticality (grammatical vs. ungrammatical due to a missing VP2 (in blue above)) </a:t>
            </a:r>
          </a:p>
          <a:p>
            <a:pPr lvl="1"/>
            <a:r>
              <a:rPr lang="en-US" sz="1800" dirty="0"/>
              <a:t>syntactic interference (high vs. low interference manipulated with case marking on the subject NPs)</a:t>
            </a:r>
          </a:p>
          <a:p>
            <a:r>
              <a:rPr lang="en-US" sz="2200" dirty="0">
                <a:solidFill>
                  <a:schemeClr val="accent4">
                    <a:lumMod val="50000"/>
                  </a:schemeClr>
                </a:solidFill>
              </a:rPr>
              <a:t>Expt. 2: </a:t>
            </a:r>
            <a:r>
              <a:rPr lang="en-US" sz="2200" dirty="0"/>
              <a:t>four conditions manipulating </a:t>
            </a:r>
          </a:p>
          <a:p>
            <a:pPr lvl="1"/>
            <a:r>
              <a:rPr lang="en-US" sz="1800" dirty="0"/>
              <a:t>grammaticality as in Expt. 1 </a:t>
            </a:r>
          </a:p>
          <a:p>
            <a:pPr lvl="1"/>
            <a:r>
              <a:rPr lang="en-US" sz="1800" dirty="0"/>
              <a:t>prosodic phrase lengths (encouraging vs. discouraging phrase lengths for the optimal phrasing of the sentence)</a:t>
            </a:r>
          </a:p>
          <a:p>
            <a:r>
              <a:rPr lang="en-US" sz="2200" dirty="0"/>
              <a:t>Comprehension questions about different subject-verb relations followed the sentences.</a:t>
            </a:r>
          </a:p>
          <a:p>
            <a:r>
              <a:rPr lang="en-US" sz="2200" dirty="0"/>
              <a:t>24 experimental sentences &amp; 36 fillers in each experiment</a:t>
            </a:r>
          </a:p>
          <a:p>
            <a:r>
              <a:rPr lang="en-US" sz="2200" dirty="0"/>
              <a:t>Task: rate the sentences on a scale of 1 to 5 (5, acceptable)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0C43C2-0C1A-5543-AB5F-63EE70C47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0548" y="1"/>
            <a:ext cx="851452" cy="8322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8A2277-979C-C34D-BE1A-38CC83BE2C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-398" t="2409" r="7229" b="25456"/>
          <a:stretch/>
        </p:blipFill>
        <p:spPr>
          <a:xfrm>
            <a:off x="0" y="-1"/>
            <a:ext cx="796508" cy="82224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843713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E338D-1DA8-8A43-8665-318A97A4E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3054"/>
          </a:xfrm>
        </p:spPr>
        <p:txBody>
          <a:bodyPr/>
          <a:lstStyle/>
          <a:p>
            <a:r>
              <a:rPr lang="tr-TR" b="1" dirty="0"/>
              <a:t>       </a:t>
            </a:r>
            <a:r>
              <a:rPr lang="tr-TR" b="1" dirty="0" err="1">
                <a:solidFill>
                  <a:schemeClr val="accent1"/>
                </a:solidFill>
              </a:rPr>
              <a:t>Results</a:t>
            </a:r>
            <a:endParaRPr lang="tr-TR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0B60A6-647F-5840-9B70-C4C9EA46F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594" y="2842586"/>
            <a:ext cx="11866179" cy="4035289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" sz="800" dirty="0"/>
          </a:p>
          <a:p>
            <a:pPr marL="0" indent="0">
              <a:buNone/>
            </a:pPr>
            <a:r>
              <a:rPr lang="en" sz="2200" dirty="0"/>
              <a:t>Cumulative link mixed effects models </a:t>
            </a:r>
            <a:r>
              <a:rPr lang="en-US" sz="2200" dirty="0"/>
              <a:t>with R package </a:t>
            </a:r>
            <a:r>
              <a:rPr lang="en-US" sz="2200" i="1" dirty="0"/>
              <a:t>ordinal </a:t>
            </a:r>
            <a:r>
              <a:rPr lang="en-US" sz="2200" dirty="0"/>
              <a:t>(Christensen, 2018)</a:t>
            </a:r>
            <a:r>
              <a:rPr lang="en-US" sz="2200" i="1" dirty="0"/>
              <a:t> </a:t>
            </a:r>
            <a:r>
              <a:rPr lang="en-US" sz="2200" dirty="0"/>
              <a:t>showed:</a:t>
            </a:r>
          </a:p>
          <a:p>
            <a:pPr marL="0" indent="0"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</a:rPr>
              <a:t>Expt. 1:      </a:t>
            </a:r>
            <a:r>
              <a:rPr lang="en-US" sz="2200" dirty="0"/>
              <a:t>HighInt &gt; LowInt 			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.40, </a:t>
            </a:r>
            <a:r>
              <a:rPr lang="en-US" sz="1400" i="1" dirty="0"/>
              <a:t>SE </a:t>
            </a:r>
            <a:r>
              <a:rPr lang="en-US" sz="1400" dirty="0"/>
              <a:t>= .13, </a:t>
            </a:r>
            <a:r>
              <a:rPr lang="en-US" sz="1400" i="1" dirty="0"/>
              <a:t>z </a:t>
            </a:r>
            <a:r>
              <a:rPr lang="en-US" sz="1400" dirty="0"/>
              <a:t>= 3.04)</a:t>
            </a:r>
          </a:p>
          <a:p>
            <a:pPr marL="0" indent="0">
              <a:buNone/>
            </a:pPr>
            <a:r>
              <a:rPr lang="en-US" sz="2200" dirty="0"/>
              <a:t>                Grammatical &gt; Ungrammatical 	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.36, </a:t>
            </a:r>
            <a:r>
              <a:rPr lang="en-US" sz="1400" i="1" dirty="0"/>
              <a:t>SE </a:t>
            </a:r>
            <a:r>
              <a:rPr lang="en-US" sz="1400" dirty="0"/>
              <a:t>= .17, </a:t>
            </a:r>
            <a:r>
              <a:rPr lang="en-US" sz="1400" i="1" dirty="0"/>
              <a:t>z </a:t>
            </a:r>
            <a:r>
              <a:rPr lang="en-US" sz="1400" dirty="0"/>
              <a:t>= 2.15)</a:t>
            </a:r>
          </a:p>
          <a:p>
            <a:pPr marL="0" indent="0">
              <a:buNone/>
            </a:pPr>
            <a:r>
              <a:rPr lang="en-US" sz="2200" dirty="0"/>
              <a:t>                HighInt: Grammatical &gt; Ungrammatical 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.54, </a:t>
            </a:r>
            <a:r>
              <a:rPr lang="en-US" sz="1400" i="1" dirty="0"/>
              <a:t>SE </a:t>
            </a:r>
            <a:r>
              <a:rPr lang="en-US" sz="1400" dirty="0"/>
              <a:t>= .22, </a:t>
            </a:r>
            <a:r>
              <a:rPr lang="en-US" sz="1400" i="1" dirty="0"/>
              <a:t>z </a:t>
            </a:r>
            <a:r>
              <a:rPr lang="en-US" sz="1400" dirty="0"/>
              <a:t>= 2.45)</a:t>
            </a:r>
          </a:p>
          <a:p>
            <a:pPr marL="0" indent="0">
              <a:buNone/>
            </a:pPr>
            <a:r>
              <a:rPr lang="en-US" sz="2200" dirty="0"/>
              <a:t>                LowInt: Grammatical = Ungrammatical 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.14, </a:t>
            </a:r>
            <a:r>
              <a:rPr lang="en-US" sz="1400" i="1" dirty="0"/>
              <a:t>SE </a:t>
            </a:r>
            <a:r>
              <a:rPr lang="en-US" sz="1400" dirty="0"/>
              <a:t>= .22, </a:t>
            </a:r>
            <a:r>
              <a:rPr lang="en-US" sz="1400" i="1" dirty="0"/>
              <a:t>z </a:t>
            </a:r>
            <a:r>
              <a:rPr lang="en-US" sz="1400" dirty="0"/>
              <a:t>= .67)</a:t>
            </a:r>
          </a:p>
          <a:p>
            <a:pPr marL="0" indent="0">
              <a:buNone/>
            </a:pPr>
            <a:r>
              <a:rPr lang="en-US" sz="2200" dirty="0">
                <a:solidFill>
                  <a:schemeClr val="accent4">
                    <a:lumMod val="50000"/>
                  </a:schemeClr>
                </a:solidFill>
              </a:rPr>
              <a:t>Expt. 2:      </a:t>
            </a:r>
            <a:r>
              <a:rPr lang="en-US" sz="2200" dirty="0"/>
              <a:t>ENC &gt; DISC 			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.25, </a:t>
            </a:r>
            <a:r>
              <a:rPr lang="en-US" sz="1400" i="1" dirty="0"/>
              <a:t>SE </a:t>
            </a:r>
            <a:r>
              <a:rPr lang="en-US" sz="1400" dirty="0"/>
              <a:t>= .14, </a:t>
            </a:r>
            <a:r>
              <a:rPr lang="en-US" sz="1400" i="1" dirty="0"/>
              <a:t>z </a:t>
            </a:r>
            <a:r>
              <a:rPr lang="en-US" sz="1400" dirty="0"/>
              <a:t>= 1.76)</a:t>
            </a:r>
          </a:p>
          <a:p>
            <a:pPr marL="0" indent="0">
              <a:buNone/>
            </a:pPr>
            <a:r>
              <a:rPr lang="en-US" sz="2200" dirty="0"/>
              <a:t>                Grammatical &gt; Ungrammatical 	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.36, </a:t>
            </a:r>
            <a:r>
              <a:rPr lang="en-US" sz="1400" i="1" dirty="0"/>
              <a:t>SE </a:t>
            </a:r>
            <a:r>
              <a:rPr lang="en-US" sz="1400" dirty="0"/>
              <a:t>= .19, </a:t>
            </a:r>
            <a:r>
              <a:rPr lang="en-US" sz="1400" i="1" dirty="0"/>
              <a:t>z </a:t>
            </a:r>
            <a:r>
              <a:rPr lang="en-US" sz="1400" dirty="0"/>
              <a:t>= 1.88)</a:t>
            </a:r>
          </a:p>
          <a:p>
            <a:pPr marL="0" indent="0">
              <a:buNone/>
            </a:pPr>
            <a:r>
              <a:rPr lang="en-US" sz="2200" dirty="0"/>
              <a:t>                ENC: Grammatical &gt; Ungrammatical 	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.48, </a:t>
            </a:r>
            <a:r>
              <a:rPr lang="en-US" sz="1400" i="1" dirty="0"/>
              <a:t>SE </a:t>
            </a:r>
            <a:r>
              <a:rPr lang="en-US" sz="1400" dirty="0"/>
              <a:t>= .25, </a:t>
            </a:r>
            <a:r>
              <a:rPr lang="en-US" sz="1400" i="1" dirty="0"/>
              <a:t>z </a:t>
            </a:r>
            <a:r>
              <a:rPr lang="en-US" sz="1400" dirty="0"/>
              <a:t>= 1.92)</a:t>
            </a:r>
          </a:p>
          <a:p>
            <a:pPr marL="0" indent="0">
              <a:buNone/>
            </a:pPr>
            <a:r>
              <a:rPr lang="en-US" sz="2200" dirty="0"/>
              <a:t>                DISC: Grammatical = Ungrammatical 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.21, </a:t>
            </a:r>
            <a:r>
              <a:rPr lang="en-US" sz="1400" i="1" dirty="0"/>
              <a:t>SE </a:t>
            </a:r>
            <a:r>
              <a:rPr lang="en-US" sz="1400" dirty="0"/>
              <a:t>= .20, </a:t>
            </a:r>
            <a:r>
              <a:rPr lang="en-US" sz="1400" i="1" dirty="0"/>
              <a:t>z </a:t>
            </a:r>
            <a:r>
              <a:rPr lang="en-US" sz="1400" dirty="0"/>
              <a:t>= 1.03)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6F1734F-1FA9-F44F-9A5C-759D0A17A07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78296" y="952322"/>
          <a:ext cx="10555356" cy="2009531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2391244">
                  <a:extLst>
                    <a:ext uri="{9D8B030D-6E8A-4147-A177-3AD203B41FA5}">
                      <a16:colId xmlns:a16="http://schemas.microsoft.com/office/drawing/2014/main" val="3336521806"/>
                    </a:ext>
                  </a:extLst>
                </a:gridCol>
                <a:gridCol w="1637406">
                  <a:extLst>
                    <a:ext uri="{9D8B030D-6E8A-4147-A177-3AD203B41FA5}">
                      <a16:colId xmlns:a16="http://schemas.microsoft.com/office/drawing/2014/main" val="2234723554"/>
                    </a:ext>
                  </a:extLst>
                </a:gridCol>
                <a:gridCol w="1434832">
                  <a:extLst>
                    <a:ext uri="{9D8B030D-6E8A-4147-A177-3AD203B41FA5}">
                      <a16:colId xmlns:a16="http://schemas.microsoft.com/office/drawing/2014/main" val="2639324459"/>
                    </a:ext>
                  </a:extLst>
                </a:gridCol>
                <a:gridCol w="1247109">
                  <a:extLst>
                    <a:ext uri="{9D8B030D-6E8A-4147-A177-3AD203B41FA5}">
                      <a16:colId xmlns:a16="http://schemas.microsoft.com/office/drawing/2014/main" val="1222684331"/>
                    </a:ext>
                  </a:extLst>
                </a:gridCol>
                <a:gridCol w="1469052">
                  <a:extLst>
                    <a:ext uri="{9D8B030D-6E8A-4147-A177-3AD203B41FA5}">
                      <a16:colId xmlns:a16="http://schemas.microsoft.com/office/drawing/2014/main" val="1786780771"/>
                    </a:ext>
                  </a:extLst>
                </a:gridCol>
                <a:gridCol w="1236540">
                  <a:extLst>
                    <a:ext uri="{9D8B030D-6E8A-4147-A177-3AD203B41FA5}">
                      <a16:colId xmlns:a16="http://schemas.microsoft.com/office/drawing/2014/main" val="4159573817"/>
                    </a:ext>
                  </a:extLst>
                </a:gridCol>
                <a:gridCol w="1139173">
                  <a:extLst>
                    <a:ext uri="{9D8B030D-6E8A-4147-A177-3AD203B41FA5}">
                      <a16:colId xmlns:a16="http://schemas.microsoft.com/office/drawing/2014/main" val="3246602724"/>
                    </a:ext>
                  </a:extLst>
                </a:gridCol>
              </a:tblGrid>
              <a:tr h="4439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 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Gill Sans MT" panose="020B0502020104020203" pitchFamily="34" charset="77"/>
                        </a:rPr>
                        <a:t>Expt. 1</a:t>
                      </a:r>
                      <a:endParaRPr lang="tr-TR" sz="1800" b="0" kern="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Gill Sans MT" panose="020B0502020104020203" pitchFamily="34" charset="77"/>
                        </a:rPr>
                        <a:t>Expt. 2</a:t>
                      </a:r>
                      <a:endParaRPr lang="tr-TR" sz="1800" b="0" kern="1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219145"/>
                  </a:ext>
                </a:extLst>
              </a:tr>
              <a:tr h="4439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 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LowInt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HighInt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Accuracy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ENC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DISC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Accuracy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7607998"/>
                  </a:ext>
                </a:extLst>
              </a:tr>
              <a:tr h="67777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Grammatical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2.59 (.05)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2.86 (.05)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78%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2.87 (.09)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2.69 (.09)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81%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541674"/>
                  </a:ext>
                </a:extLst>
              </a:tr>
              <a:tr h="4439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Ungrammatical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2.40 (.08)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2.48 (.08)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65%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2.63 (.08)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2.54 (.08)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66%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875240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EC190DC0-3614-0241-9C18-B91922B3D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0548" y="1"/>
            <a:ext cx="851452" cy="8322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C6D773-9CCD-0D44-A7A0-1311669B49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-398" t="2409" r="7229" b="25456"/>
          <a:stretch/>
        </p:blipFill>
        <p:spPr>
          <a:xfrm>
            <a:off x="0" y="-1"/>
            <a:ext cx="796508" cy="82224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CA3A84E-F7D5-EC43-BE8C-B4A8CDAF237F}"/>
              </a:ext>
            </a:extLst>
          </p:cNvPr>
          <p:cNvSpPr/>
          <p:nvPr/>
        </p:nvSpPr>
        <p:spPr>
          <a:xfrm>
            <a:off x="2883878" y="1396721"/>
            <a:ext cx="2682896" cy="155508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8859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E338D-1DA8-8A43-8665-318A97A4E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3054"/>
          </a:xfrm>
        </p:spPr>
        <p:txBody>
          <a:bodyPr/>
          <a:lstStyle/>
          <a:p>
            <a:r>
              <a:rPr lang="tr-TR" b="1" dirty="0"/>
              <a:t>       </a:t>
            </a:r>
            <a:r>
              <a:rPr lang="tr-TR" b="1" dirty="0" err="1">
                <a:solidFill>
                  <a:schemeClr val="accent1"/>
                </a:solidFill>
              </a:rPr>
              <a:t>Results</a:t>
            </a:r>
            <a:endParaRPr lang="tr-TR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0B60A6-647F-5840-9B70-C4C9EA46F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594" y="2842586"/>
            <a:ext cx="11866179" cy="4035289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" sz="800" dirty="0"/>
          </a:p>
          <a:p>
            <a:pPr marL="0" indent="0">
              <a:buNone/>
            </a:pPr>
            <a:r>
              <a:rPr lang="en" sz="2200" dirty="0"/>
              <a:t>Cumulative link mixed effects models </a:t>
            </a:r>
            <a:r>
              <a:rPr lang="en-US" sz="2200" dirty="0"/>
              <a:t>with R package </a:t>
            </a:r>
            <a:r>
              <a:rPr lang="en-US" sz="2200" i="1" dirty="0"/>
              <a:t>ordinal </a:t>
            </a:r>
            <a:r>
              <a:rPr lang="en-US" sz="2200" dirty="0"/>
              <a:t>(Christensen, 2018)</a:t>
            </a:r>
            <a:r>
              <a:rPr lang="en-US" sz="2200" i="1" dirty="0"/>
              <a:t> </a:t>
            </a:r>
            <a:r>
              <a:rPr lang="en-US" sz="2200" dirty="0"/>
              <a:t>showed:</a:t>
            </a:r>
          </a:p>
          <a:p>
            <a:pPr marL="0" indent="0"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</a:rPr>
              <a:t>Expt. 1:      </a:t>
            </a:r>
            <a:r>
              <a:rPr lang="en-US" sz="2200" dirty="0"/>
              <a:t>HighInt &gt; LowInt 			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.40, </a:t>
            </a:r>
            <a:r>
              <a:rPr lang="en-US" sz="1400" i="1" dirty="0"/>
              <a:t>SE </a:t>
            </a:r>
            <a:r>
              <a:rPr lang="en-US" sz="1400" dirty="0"/>
              <a:t>= .13, </a:t>
            </a:r>
            <a:r>
              <a:rPr lang="en-US" sz="1400" i="1" dirty="0"/>
              <a:t>z </a:t>
            </a:r>
            <a:r>
              <a:rPr lang="en-US" sz="1400" dirty="0"/>
              <a:t>= 3.04)</a:t>
            </a:r>
          </a:p>
          <a:p>
            <a:pPr marL="0" indent="0">
              <a:buNone/>
            </a:pPr>
            <a:r>
              <a:rPr lang="en-US" sz="2200" dirty="0"/>
              <a:t>                Grammatical &gt; Ungrammatical 	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.36, </a:t>
            </a:r>
            <a:r>
              <a:rPr lang="en-US" sz="1400" i="1" dirty="0"/>
              <a:t>SE </a:t>
            </a:r>
            <a:r>
              <a:rPr lang="en-US" sz="1400" dirty="0"/>
              <a:t>= .17, </a:t>
            </a:r>
            <a:r>
              <a:rPr lang="en-US" sz="1400" i="1" dirty="0"/>
              <a:t>z </a:t>
            </a:r>
            <a:r>
              <a:rPr lang="en-US" sz="1400" dirty="0"/>
              <a:t>= 2.15)</a:t>
            </a:r>
          </a:p>
          <a:p>
            <a:pPr marL="0" indent="0">
              <a:buNone/>
            </a:pPr>
            <a:r>
              <a:rPr lang="en-US" sz="2200" dirty="0"/>
              <a:t>                HighInt: Grammatical &gt; Ungrammatical 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.54, </a:t>
            </a:r>
            <a:r>
              <a:rPr lang="en-US" sz="1400" i="1" dirty="0"/>
              <a:t>SE </a:t>
            </a:r>
            <a:r>
              <a:rPr lang="en-US" sz="1400" dirty="0"/>
              <a:t>= .22, </a:t>
            </a:r>
            <a:r>
              <a:rPr lang="en-US" sz="1400" i="1" dirty="0"/>
              <a:t>z </a:t>
            </a:r>
            <a:r>
              <a:rPr lang="en-US" sz="1400" dirty="0"/>
              <a:t>= 2.45)</a:t>
            </a:r>
          </a:p>
          <a:p>
            <a:pPr marL="0" indent="0">
              <a:buNone/>
            </a:pPr>
            <a:r>
              <a:rPr lang="en-US" sz="2200" dirty="0"/>
              <a:t>                LowInt: Grammatical = Ungrammatical 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.14, </a:t>
            </a:r>
            <a:r>
              <a:rPr lang="en-US" sz="1400" i="1" dirty="0"/>
              <a:t>SE </a:t>
            </a:r>
            <a:r>
              <a:rPr lang="en-US" sz="1400" dirty="0"/>
              <a:t>= .22, </a:t>
            </a:r>
            <a:r>
              <a:rPr lang="en-US" sz="1400" i="1" dirty="0"/>
              <a:t>z </a:t>
            </a:r>
            <a:r>
              <a:rPr lang="en-US" sz="1400" dirty="0"/>
              <a:t>= .67)</a:t>
            </a:r>
          </a:p>
          <a:p>
            <a:pPr marL="0" indent="0">
              <a:buNone/>
            </a:pPr>
            <a:r>
              <a:rPr lang="en-US" sz="2200" dirty="0">
                <a:solidFill>
                  <a:schemeClr val="accent4">
                    <a:lumMod val="50000"/>
                  </a:schemeClr>
                </a:solidFill>
              </a:rPr>
              <a:t>Expt. 2:      </a:t>
            </a:r>
            <a:r>
              <a:rPr lang="en-US" sz="2200" dirty="0"/>
              <a:t>ENC &gt; DISC 			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.25, </a:t>
            </a:r>
            <a:r>
              <a:rPr lang="en-US" sz="1400" i="1" dirty="0"/>
              <a:t>SE </a:t>
            </a:r>
            <a:r>
              <a:rPr lang="en-US" sz="1400" dirty="0"/>
              <a:t>= .14, </a:t>
            </a:r>
            <a:r>
              <a:rPr lang="en-US" sz="1400" i="1" dirty="0"/>
              <a:t>z </a:t>
            </a:r>
            <a:r>
              <a:rPr lang="en-US" sz="1400" dirty="0"/>
              <a:t>= 1.76)</a:t>
            </a:r>
          </a:p>
          <a:p>
            <a:pPr marL="0" indent="0">
              <a:buNone/>
            </a:pPr>
            <a:r>
              <a:rPr lang="en-US" sz="2200" dirty="0"/>
              <a:t>                Grammatical &gt; Ungrammatical 	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.36, </a:t>
            </a:r>
            <a:r>
              <a:rPr lang="en-US" sz="1400" i="1" dirty="0"/>
              <a:t>SE </a:t>
            </a:r>
            <a:r>
              <a:rPr lang="en-US" sz="1400" dirty="0"/>
              <a:t>= .19, </a:t>
            </a:r>
            <a:r>
              <a:rPr lang="en-US" sz="1400" i="1" dirty="0"/>
              <a:t>z </a:t>
            </a:r>
            <a:r>
              <a:rPr lang="en-US" sz="1400" dirty="0"/>
              <a:t>= 1.88)</a:t>
            </a:r>
          </a:p>
          <a:p>
            <a:pPr marL="0" indent="0">
              <a:buNone/>
            </a:pPr>
            <a:r>
              <a:rPr lang="en-US" sz="2200" dirty="0"/>
              <a:t>                ENC: Grammatical &gt; Ungrammatical 	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.48, </a:t>
            </a:r>
            <a:r>
              <a:rPr lang="en-US" sz="1400" i="1" dirty="0"/>
              <a:t>SE </a:t>
            </a:r>
            <a:r>
              <a:rPr lang="en-US" sz="1400" dirty="0"/>
              <a:t>= .25, </a:t>
            </a:r>
            <a:r>
              <a:rPr lang="en-US" sz="1400" i="1" dirty="0"/>
              <a:t>z </a:t>
            </a:r>
            <a:r>
              <a:rPr lang="en-US" sz="1400" dirty="0"/>
              <a:t>= 1.92)</a:t>
            </a:r>
          </a:p>
          <a:p>
            <a:pPr marL="0" indent="0">
              <a:buNone/>
            </a:pPr>
            <a:r>
              <a:rPr lang="en-US" sz="2200" dirty="0"/>
              <a:t>                DISC: Grammatical = Ungrammatical 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.21, </a:t>
            </a:r>
            <a:r>
              <a:rPr lang="en-US" sz="1400" i="1" dirty="0"/>
              <a:t>SE </a:t>
            </a:r>
            <a:r>
              <a:rPr lang="en-US" sz="1400" dirty="0"/>
              <a:t>= .20, </a:t>
            </a:r>
            <a:r>
              <a:rPr lang="en-US" sz="1400" i="1" dirty="0"/>
              <a:t>z </a:t>
            </a:r>
            <a:r>
              <a:rPr lang="en-US" sz="1400" dirty="0"/>
              <a:t>= 1.03)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6F1734F-1FA9-F44F-9A5C-759D0A17A07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78296" y="952322"/>
          <a:ext cx="10555356" cy="2009531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2391244">
                  <a:extLst>
                    <a:ext uri="{9D8B030D-6E8A-4147-A177-3AD203B41FA5}">
                      <a16:colId xmlns:a16="http://schemas.microsoft.com/office/drawing/2014/main" val="3336521806"/>
                    </a:ext>
                  </a:extLst>
                </a:gridCol>
                <a:gridCol w="1637406">
                  <a:extLst>
                    <a:ext uri="{9D8B030D-6E8A-4147-A177-3AD203B41FA5}">
                      <a16:colId xmlns:a16="http://schemas.microsoft.com/office/drawing/2014/main" val="2234723554"/>
                    </a:ext>
                  </a:extLst>
                </a:gridCol>
                <a:gridCol w="1434832">
                  <a:extLst>
                    <a:ext uri="{9D8B030D-6E8A-4147-A177-3AD203B41FA5}">
                      <a16:colId xmlns:a16="http://schemas.microsoft.com/office/drawing/2014/main" val="2639324459"/>
                    </a:ext>
                  </a:extLst>
                </a:gridCol>
                <a:gridCol w="1247109">
                  <a:extLst>
                    <a:ext uri="{9D8B030D-6E8A-4147-A177-3AD203B41FA5}">
                      <a16:colId xmlns:a16="http://schemas.microsoft.com/office/drawing/2014/main" val="1222684331"/>
                    </a:ext>
                  </a:extLst>
                </a:gridCol>
                <a:gridCol w="1469052">
                  <a:extLst>
                    <a:ext uri="{9D8B030D-6E8A-4147-A177-3AD203B41FA5}">
                      <a16:colId xmlns:a16="http://schemas.microsoft.com/office/drawing/2014/main" val="1786780771"/>
                    </a:ext>
                  </a:extLst>
                </a:gridCol>
                <a:gridCol w="1236540">
                  <a:extLst>
                    <a:ext uri="{9D8B030D-6E8A-4147-A177-3AD203B41FA5}">
                      <a16:colId xmlns:a16="http://schemas.microsoft.com/office/drawing/2014/main" val="4159573817"/>
                    </a:ext>
                  </a:extLst>
                </a:gridCol>
                <a:gridCol w="1139173">
                  <a:extLst>
                    <a:ext uri="{9D8B030D-6E8A-4147-A177-3AD203B41FA5}">
                      <a16:colId xmlns:a16="http://schemas.microsoft.com/office/drawing/2014/main" val="3246602724"/>
                    </a:ext>
                  </a:extLst>
                </a:gridCol>
              </a:tblGrid>
              <a:tr h="4439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 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Gill Sans MT" panose="020B0502020104020203" pitchFamily="34" charset="77"/>
                        </a:rPr>
                        <a:t>Expt. 1</a:t>
                      </a:r>
                      <a:endParaRPr lang="tr-TR" sz="1800" b="0" kern="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Gill Sans MT" panose="020B0502020104020203" pitchFamily="34" charset="77"/>
                        </a:rPr>
                        <a:t>Expt. 2</a:t>
                      </a:r>
                      <a:endParaRPr lang="tr-TR" sz="1800" b="0" kern="1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219145"/>
                  </a:ext>
                </a:extLst>
              </a:tr>
              <a:tr h="4439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 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LowInt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HighInt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Accuracy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ENC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DISC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Accuracy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7607998"/>
                  </a:ext>
                </a:extLst>
              </a:tr>
              <a:tr h="67777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Grammatical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2.59 (.05)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2.86 (.05)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78%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2.87 (.09)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2.69 (.09)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81%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541674"/>
                  </a:ext>
                </a:extLst>
              </a:tr>
              <a:tr h="4439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Ungrammatical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2.40 (.08)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2.48 (.08)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65%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2.63 (.08)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2.54 (.08)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66%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875240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EC190DC0-3614-0241-9C18-B91922B3D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0548" y="1"/>
            <a:ext cx="851452" cy="8322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C6D773-9CCD-0D44-A7A0-1311669B49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-398" t="2409" r="7229" b="25456"/>
          <a:stretch/>
        </p:blipFill>
        <p:spPr>
          <a:xfrm>
            <a:off x="0" y="-1"/>
            <a:ext cx="796508" cy="82224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CA3A84E-F7D5-EC43-BE8C-B4A8CDAF237F}"/>
              </a:ext>
            </a:extLst>
          </p:cNvPr>
          <p:cNvSpPr/>
          <p:nvPr/>
        </p:nvSpPr>
        <p:spPr>
          <a:xfrm>
            <a:off x="4491618" y="1396721"/>
            <a:ext cx="1075155" cy="155508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3127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E338D-1DA8-8A43-8665-318A97A4E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3054"/>
          </a:xfrm>
        </p:spPr>
        <p:txBody>
          <a:bodyPr/>
          <a:lstStyle/>
          <a:p>
            <a:r>
              <a:rPr lang="tr-TR" b="1" dirty="0"/>
              <a:t>       </a:t>
            </a:r>
            <a:r>
              <a:rPr lang="tr-TR" b="1" dirty="0" err="1">
                <a:solidFill>
                  <a:schemeClr val="accent1"/>
                </a:solidFill>
              </a:rPr>
              <a:t>Results</a:t>
            </a:r>
            <a:endParaRPr lang="tr-TR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0B60A6-647F-5840-9B70-C4C9EA46F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594" y="2842586"/>
            <a:ext cx="11866179" cy="4035289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" sz="800" dirty="0"/>
          </a:p>
          <a:p>
            <a:pPr marL="0" indent="0">
              <a:buNone/>
            </a:pPr>
            <a:r>
              <a:rPr lang="en" sz="2200" dirty="0"/>
              <a:t>Cumulative link mixed effects models </a:t>
            </a:r>
            <a:r>
              <a:rPr lang="en-US" sz="2200" dirty="0"/>
              <a:t>with R package </a:t>
            </a:r>
            <a:r>
              <a:rPr lang="en-US" sz="2200" i="1" dirty="0"/>
              <a:t>ordinal </a:t>
            </a:r>
            <a:r>
              <a:rPr lang="en-US" sz="2200" dirty="0"/>
              <a:t>(Christensen, 2018)</a:t>
            </a:r>
            <a:r>
              <a:rPr lang="en-US" sz="2200" i="1" dirty="0"/>
              <a:t> </a:t>
            </a:r>
            <a:r>
              <a:rPr lang="en-US" sz="2200" dirty="0"/>
              <a:t>showed:</a:t>
            </a:r>
          </a:p>
          <a:p>
            <a:pPr marL="0" indent="0"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</a:rPr>
              <a:t>Expt. 1:      </a:t>
            </a:r>
            <a:r>
              <a:rPr lang="en-US" sz="2200" dirty="0"/>
              <a:t>HighInt &gt; LowInt 			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.40, </a:t>
            </a:r>
            <a:r>
              <a:rPr lang="en-US" sz="1400" i="1" dirty="0"/>
              <a:t>SE </a:t>
            </a:r>
            <a:r>
              <a:rPr lang="en-US" sz="1400" dirty="0"/>
              <a:t>= .13, </a:t>
            </a:r>
            <a:r>
              <a:rPr lang="en-US" sz="1400" i="1" dirty="0"/>
              <a:t>z </a:t>
            </a:r>
            <a:r>
              <a:rPr lang="en-US" sz="1400" dirty="0"/>
              <a:t>= 3.04)</a:t>
            </a:r>
          </a:p>
          <a:p>
            <a:pPr marL="0" indent="0">
              <a:buNone/>
            </a:pPr>
            <a:r>
              <a:rPr lang="en-US" sz="2200" dirty="0"/>
              <a:t>                Grammatical &gt; Ungrammatical 	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.36, </a:t>
            </a:r>
            <a:r>
              <a:rPr lang="en-US" sz="1400" i="1" dirty="0"/>
              <a:t>SE </a:t>
            </a:r>
            <a:r>
              <a:rPr lang="en-US" sz="1400" dirty="0"/>
              <a:t>= .17, </a:t>
            </a:r>
            <a:r>
              <a:rPr lang="en-US" sz="1400" i="1" dirty="0"/>
              <a:t>z </a:t>
            </a:r>
            <a:r>
              <a:rPr lang="en-US" sz="1400" dirty="0"/>
              <a:t>= 2.15)</a:t>
            </a:r>
          </a:p>
          <a:p>
            <a:pPr marL="0" indent="0">
              <a:buNone/>
            </a:pPr>
            <a:r>
              <a:rPr lang="en-US" sz="2200" dirty="0"/>
              <a:t>                HighInt: Grammatical &gt; Ungrammatical 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.54, </a:t>
            </a:r>
            <a:r>
              <a:rPr lang="en-US" sz="1400" i="1" dirty="0"/>
              <a:t>SE </a:t>
            </a:r>
            <a:r>
              <a:rPr lang="en-US" sz="1400" dirty="0"/>
              <a:t>= .22, </a:t>
            </a:r>
            <a:r>
              <a:rPr lang="en-US" sz="1400" i="1" dirty="0"/>
              <a:t>z </a:t>
            </a:r>
            <a:r>
              <a:rPr lang="en-US" sz="1400" dirty="0"/>
              <a:t>= 2.45)</a:t>
            </a:r>
          </a:p>
          <a:p>
            <a:pPr marL="0" indent="0">
              <a:buNone/>
            </a:pPr>
            <a:r>
              <a:rPr lang="en-US" sz="2200" dirty="0"/>
              <a:t>                LowInt: Grammatical = Ungrammatical 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.14, </a:t>
            </a:r>
            <a:r>
              <a:rPr lang="en-US" sz="1400" i="1" dirty="0"/>
              <a:t>SE </a:t>
            </a:r>
            <a:r>
              <a:rPr lang="en-US" sz="1400" dirty="0"/>
              <a:t>= .22, </a:t>
            </a:r>
            <a:r>
              <a:rPr lang="en-US" sz="1400" i="1" dirty="0"/>
              <a:t>z </a:t>
            </a:r>
            <a:r>
              <a:rPr lang="en-US" sz="1400" dirty="0"/>
              <a:t>= .67)</a:t>
            </a:r>
          </a:p>
          <a:p>
            <a:pPr marL="0" indent="0">
              <a:buNone/>
            </a:pPr>
            <a:r>
              <a:rPr lang="en-US" sz="2200" dirty="0">
                <a:solidFill>
                  <a:schemeClr val="accent4">
                    <a:lumMod val="50000"/>
                  </a:schemeClr>
                </a:solidFill>
              </a:rPr>
              <a:t>Expt. 2:      </a:t>
            </a:r>
            <a:r>
              <a:rPr lang="en-US" sz="2200" dirty="0"/>
              <a:t>ENC &gt; DISC 			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.25, </a:t>
            </a:r>
            <a:r>
              <a:rPr lang="en-US" sz="1400" i="1" dirty="0"/>
              <a:t>SE </a:t>
            </a:r>
            <a:r>
              <a:rPr lang="en-US" sz="1400" dirty="0"/>
              <a:t>= .14, </a:t>
            </a:r>
            <a:r>
              <a:rPr lang="en-US" sz="1400" i="1" dirty="0"/>
              <a:t>z </a:t>
            </a:r>
            <a:r>
              <a:rPr lang="en-US" sz="1400" dirty="0"/>
              <a:t>= 1.76)</a:t>
            </a:r>
          </a:p>
          <a:p>
            <a:pPr marL="0" indent="0">
              <a:buNone/>
            </a:pPr>
            <a:r>
              <a:rPr lang="en-US" sz="2200" dirty="0"/>
              <a:t>                Grammatical &gt; Ungrammatical 	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.36, </a:t>
            </a:r>
            <a:r>
              <a:rPr lang="en-US" sz="1400" i="1" dirty="0"/>
              <a:t>SE </a:t>
            </a:r>
            <a:r>
              <a:rPr lang="en-US" sz="1400" dirty="0"/>
              <a:t>= .19, </a:t>
            </a:r>
            <a:r>
              <a:rPr lang="en-US" sz="1400" i="1" dirty="0"/>
              <a:t>z </a:t>
            </a:r>
            <a:r>
              <a:rPr lang="en-US" sz="1400" dirty="0"/>
              <a:t>= 1.88)</a:t>
            </a:r>
          </a:p>
          <a:p>
            <a:pPr marL="0" indent="0">
              <a:buNone/>
            </a:pPr>
            <a:r>
              <a:rPr lang="en-US" sz="2200" dirty="0"/>
              <a:t>                ENC: Grammatical &gt; Ungrammatical 	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.48, </a:t>
            </a:r>
            <a:r>
              <a:rPr lang="en-US" sz="1400" i="1" dirty="0"/>
              <a:t>SE </a:t>
            </a:r>
            <a:r>
              <a:rPr lang="en-US" sz="1400" dirty="0"/>
              <a:t>= .25, </a:t>
            </a:r>
            <a:r>
              <a:rPr lang="en-US" sz="1400" i="1" dirty="0"/>
              <a:t>z </a:t>
            </a:r>
            <a:r>
              <a:rPr lang="en-US" sz="1400" dirty="0"/>
              <a:t>= 1.92)</a:t>
            </a:r>
          </a:p>
          <a:p>
            <a:pPr marL="0" indent="0">
              <a:buNone/>
            </a:pPr>
            <a:r>
              <a:rPr lang="en-US" sz="2200" dirty="0"/>
              <a:t>                DISC: Grammatical = Ungrammatical 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.21, </a:t>
            </a:r>
            <a:r>
              <a:rPr lang="en-US" sz="1400" i="1" dirty="0"/>
              <a:t>SE </a:t>
            </a:r>
            <a:r>
              <a:rPr lang="en-US" sz="1400" dirty="0"/>
              <a:t>= .20, </a:t>
            </a:r>
            <a:r>
              <a:rPr lang="en-US" sz="1400" i="1" dirty="0"/>
              <a:t>z </a:t>
            </a:r>
            <a:r>
              <a:rPr lang="en-US" sz="1400" dirty="0"/>
              <a:t>= 1.03)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6F1734F-1FA9-F44F-9A5C-759D0A17A07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78296" y="952322"/>
          <a:ext cx="10555356" cy="2009531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2391244">
                  <a:extLst>
                    <a:ext uri="{9D8B030D-6E8A-4147-A177-3AD203B41FA5}">
                      <a16:colId xmlns:a16="http://schemas.microsoft.com/office/drawing/2014/main" val="3336521806"/>
                    </a:ext>
                  </a:extLst>
                </a:gridCol>
                <a:gridCol w="1637406">
                  <a:extLst>
                    <a:ext uri="{9D8B030D-6E8A-4147-A177-3AD203B41FA5}">
                      <a16:colId xmlns:a16="http://schemas.microsoft.com/office/drawing/2014/main" val="2234723554"/>
                    </a:ext>
                  </a:extLst>
                </a:gridCol>
                <a:gridCol w="1434832">
                  <a:extLst>
                    <a:ext uri="{9D8B030D-6E8A-4147-A177-3AD203B41FA5}">
                      <a16:colId xmlns:a16="http://schemas.microsoft.com/office/drawing/2014/main" val="2639324459"/>
                    </a:ext>
                  </a:extLst>
                </a:gridCol>
                <a:gridCol w="1247109">
                  <a:extLst>
                    <a:ext uri="{9D8B030D-6E8A-4147-A177-3AD203B41FA5}">
                      <a16:colId xmlns:a16="http://schemas.microsoft.com/office/drawing/2014/main" val="1222684331"/>
                    </a:ext>
                  </a:extLst>
                </a:gridCol>
                <a:gridCol w="1469052">
                  <a:extLst>
                    <a:ext uri="{9D8B030D-6E8A-4147-A177-3AD203B41FA5}">
                      <a16:colId xmlns:a16="http://schemas.microsoft.com/office/drawing/2014/main" val="1786780771"/>
                    </a:ext>
                  </a:extLst>
                </a:gridCol>
                <a:gridCol w="1236540">
                  <a:extLst>
                    <a:ext uri="{9D8B030D-6E8A-4147-A177-3AD203B41FA5}">
                      <a16:colId xmlns:a16="http://schemas.microsoft.com/office/drawing/2014/main" val="4159573817"/>
                    </a:ext>
                  </a:extLst>
                </a:gridCol>
                <a:gridCol w="1139173">
                  <a:extLst>
                    <a:ext uri="{9D8B030D-6E8A-4147-A177-3AD203B41FA5}">
                      <a16:colId xmlns:a16="http://schemas.microsoft.com/office/drawing/2014/main" val="3246602724"/>
                    </a:ext>
                  </a:extLst>
                </a:gridCol>
              </a:tblGrid>
              <a:tr h="4439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 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Gill Sans MT" panose="020B0502020104020203" pitchFamily="34" charset="77"/>
                        </a:rPr>
                        <a:t>Expt. 1</a:t>
                      </a:r>
                      <a:endParaRPr lang="tr-TR" sz="1800" b="0" kern="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Gill Sans MT" panose="020B0502020104020203" pitchFamily="34" charset="77"/>
                        </a:rPr>
                        <a:t>Expt. 2</a:t>
                      </a:r>
                      <a:endParaRPr lang="tr-TR" sz="1800" b="0" kern="1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219145"/>
                  </a:ext>
                </a:extLst>
              </a:tr>
              <a:tr h="4439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 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LowInt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HighInt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Accuracy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ENC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DISC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Accuracy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7607998"/>
                  </a:ext>
                </a:extLst>
              </a:tr>
              <a:tr h="67777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Grammatical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2.59 (.05)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2.86 (.05)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78%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2.87 (.09)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2.69 (.09)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81%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541674"/>
                  </a:ext>
                </a:extLst>
              </a:tr>
              <a:tr h="4439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Ungrammatical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2.40 (.08)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2.48 (.08)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65%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2.63 (.08)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2.54 (.08)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66%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875240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EC190DC0-3614-0241-9C18-B91922B3D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0548" y="1"/>
            <a:ext cx="851452" cy="8322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C6D773-9CCD-0D44-A7A0-1311669B49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-398" t="2409" r="7229" b="25456"/>
          <a:stretch/>
        </p:blipFill>
        <p:spPr>
          <a:xfrm>
            <a:off x="0" y="-1"/>
            <a:ext cx="796508" cy="82224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CA3A84E-F7D5-EC43-BE8C-B4A8CDAF237F}"/>
              </a:ext>
            </a:extLst>
          </p:cNvPr>
          <p:cNvSpPr/>
          <p:nvPr/>
        </p:nvSpPr>
        <p:spPr>
          <a:xfrm>
            <a:off x="2924073" y="1396721"/>
            <a:ext cx="1075155" cy="155508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616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E338D-1DA8-8A43-8665-318A97A4E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3054"/>
          </a:xfrm>
        </p:spPr>
        <p:txBody>
          <a:bodyPr/>
          <a:lstStyle/>
          <a:p>
            <a:r>
              <a:rPr lang="tr-TR" b="1" dirty="0"/>
              <a:t>       </a:t>
            </a:r>
            <a:r>
              <a:rPr lang="tr-TR" b="1" dirty="0" err="1">
                <a:solidFill>
                  <a:schemeClr val="accent1"/>
                </a:solidFill>
              </a:rPr>
              <a:t>Results</a:t>
            </a:r>
            <a:endParaRPr lang="tr-TR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0B60A6-647F-5840-9B70-C4C9EA46F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594" y="2842586"/>
            <a:ext cx="11866179" cy="4035289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" sz="800" dirty="0"/>
          </a:p>
          <a:p>
            <a:pPr marL="0" indent="0">
              <a:buNone/>
            </a:pPr>
            <a:r>
              <a:rPr lang="en" sz="2200" dirty="0"/>
              <a:t>Cumulative link mixed effects models </a:t>
            </a:r>
            <a:r>
              <a:rPr lang="en-US" sz="2200" dirty="0"/>
              <a:t>with R package </a:t>
            </a:r>
            <a:r>
              <a:rPr lang="en-US" sz="2200" i="1" dirty="0"/>
              <a:t>ordinal </a:t>
            </a:r>
            <a:r>
              <a:rPr lang="en-US" sz="2200" dirty="0"/>
              <a:t>(Christensen, 2018)</a:t>
            </a:r>
            <a:r>
              <a:rPr lang="en-US" sz="2200" i="1" dirty="0"/>
              <a:t> </a:t>
            </a:r>
            <a:r>
              <a:rPr lang="en-US" sz="2200" dirty="0"/>
              <a:t>showed:</a:t>
            </a:r>
          </a:p>
          <a:p>
            <a:pPr marL="0" indent="0"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</a:rPr>
              <a:t>Expt. 1:      </a:t>
            </a:r>
            <a:r>
              <a:rPr lang="en-US" sz="2200" dirty="0"/>
              <a:t>HighInt &gt; LowInt 			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.40, </a:t>
            </a:r>
            <a:r>
              <a:rPr lang="en-US" sz="1400" i="1" dirty="0"/>
              <a:t>SE </a:t>
            </a:r>
            <a:r>
              <a:rPr lang="en-US" sz="1400" dirty="0"/>
              <a:t>= .13, </a:t>
            </a:r>
            <a:r>
              <a:rPr lang="en-US" sz="1400" i="1" dirty="0"/>
              <a:t>z </a:t>
            </a:r>
            <a:r>
              <a:rPr lang="en-US" sz="1400" dirty="0"/>
              <a:t>= 3.04)</a:t>
            </a:r>
          </a:p>
          <a:p>
            <a:pPr marL="0" indent="0">
              <a:buNone/>
            </a:pPr>
            <a:r>
              <a:rPr lang="en-US" sz="2200" dirty="0"/>
              <a:t>                Grammatical &gt; Ungrammatical 	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.36, </a:t>
            </a:r>
            <a:r>
              <a:rPr lang="en-US" sz="1400" i="1" dirty="0"/>
              <a:t>SE </a:t>
            </a:r>
            <a:r>
              <a:rPr lang="en-US" sz="1400" dirty="0"/>
              <a:t>= .17, </a:t>
            </a:r>
            <a:r>
              <a:rPr lang="en-US" sz="1400" i="1" dirty="0"/>
              <a:t>z </a:t>
            </a:r>
            <a:r>
              <a:rPr lang="en-US" sz="1400" dirty="0"/>
              <a:t>= 2.15)</a:t>
            </a:r>
          </a:p>
          <a:p>
            <a:pPr marL="0" indent="0">
              <a:buNone/>
            </a:pPr>
            <a:r>
              <a:rPr lang="en-US" sz="2200" dirty="0"/>
              <a:t>                HighInt: Grammatical &gt; Ungrammatical 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.54, </a:t>
            </a:r>
            <a:r>
              <a:rPr lang="en-US" sz="1400" i="1" dirty="0"/>
              <a:t>SE </a:t>
            </a:r>
            <a:r>
              <a:rPr lang="en-US" sz="1400" dirty="0"/>
              <a:t>= .22, </a:t>
            </a:r>
            <a:r>
              <a:rPr lang="en-US" sz="1400" i="1" dirty="0"/>
              <a:t>z </a:t>
            </a:r>
            <a:r>
              <a:rPr lang="en-US" sz="1400" dirty="0"/>
              <a:t>= 2.45)</a:t>
            </a:r>
          </a:p>
          <a:p>
            <a:pPr marL="0" indent="0">
              <a:buNone/>
            </a:pPr>
            <a:r>
              <a:rPr lang="en-US" sz="2200" dirty="0"/>
              <a:t>                LowInt: Grammatical = Ungrammatical 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.14, </a:t>
            </a:r>
            <a:r>
              <a:rPr lang="en-US" sz="1400" i="1" dirty="0"/>
              <a:t>SE </a:t>
            </a:r>
            <a:r>
              <a:rPr lang="en-US" sz="1400" dirty="0"/>
              <a:t>= .22, </a:t>
            </a:r>
            <a:r>
              <a:rPr lang="en-US" sz="1400" i="1" dirty="0"/>
              <a:t>z </a:t>
            </a:r>
            <a:r>
              <a:rPr lang="en-US" sz="1400" dirty="0"/>
              <a:t>= .67)</a:t>
            </a:r>
          </a:p>
          <a:p>
            <a:pPr marL="0" indent="0">
              <a:buNone/>
            </a:pPr>
            <a:r>
              <a:rPr lang="en-US" sz="2200" dirty="0">
                <a:solidFill>
                  <a:schemeClr val="accent4">
                    <a:lumMod val="50000"/>
                  </a:schemeClr>
                </a:solidFill>
              </a:rPr>
              <a:t>Expt. 2:      </a:t>
            </a:r>
            <a:r>
              <a:rPr lang="en-US" sz="2200" dirty="0"/>
              <a:t>ENC &gt; DISC 			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.25, </a:t>
            </a:r>
            <a:r>
              <a:rPr lang="en-US" sz="1400" i="1" dirty="0"/>
              <a:t>SE </a:t>
            </a:r>
            <a:r>
              <a:rPr lang="en-US" sz="1400" dirty="0"/>
              <a:t>= .14, </a:t>
            </a:r>
            <a:r>
              <a:rPr lang="en-US" sz="1400" i="1" dirty="0"/>
              <a:t>z </a:t>
            </a:r>
            <a:r>
              <a:rPr lang="en-US" sz="1400" dirty="0"/>
              <a:t>= 1.76)</a:t>
            </a:r>
          </a:p>
          <a:p>
            <a:pPr marL="0" indent="0">
              <a:buNone/>
            </a:pPr>
            <a:r>
              <a:rPr lang="en-US" sz="2200" dirty="0"/>
              <a:t>                Grammatical &gt; Ungrammatical 	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.36, </a:t>
            </a:r>
            <a:r>
              <a:rPr lang="en-US" sz="1400" i="1" dirty="0"/>
              <a:t>SE </a:t>
            </a:r>
            <a:r>
              <a:rPr lang="en-US" sz="1400" dirty="0"/>
              <a:t>= .19, </a:t>
            </a:r>
            <a:r>
              <a:rPr lang="en-US" sz="1400" i="1" dirty="0"/>
              <a:t>z </a:t>
            </a:r>
            <a:r>
              <a:rPr lang="en-US" sz="1400" dirty="0"/>
              <a:t>= 1.88)</a:t>
            </a:r>
          </a:p>
          <a:p>
            <a:pPr marL="0" indent="0">
              <a:buNone/>
            </a:pPr>
            <a:r>
              <a:rPr lang="en-US" sz="2200" dirty="0"/>
              <a:t>                ENC: Grammatical &gt; Ungrammatical 	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.48, </a:t>
            </a:r>
            <a:r>
              <a:rPr lang="en-US" sz="1400" i="1" dirty="0"/>
              <a:t>SE </a:t>
            </a:r>
            <a:r>
              <a:rPr lang="en-US" sz="1400" dirty="0"/>
              <a:t>= .25, </a:t>
            </a:r>
            <a:r>
              <a:rPr lang="en-US" sz="1400" i="1" dirty="0"/>
              <a:t>z </a:t>
            </a:r>
            <a:r>
              <a:rPr lang="en-US" sz="1400" dirty="0"/>
              <a:t>= 1.92)</a:t>
            </a:r>
          </a:p>
          <a:p>
            <a:pPr marL="0" indent="0">
              <a:buNone/>
            </a:pPr>
            <a:r>
              <a:rPr lang="en-US" sz="2200" dirty="0"/>
              <a:t>                DISC: Grammatical = Ungrammatical 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.21, </a:t>
            </a:r>
            <a:r>
              <a:rPr lang="en-US" sz="1400" i="1" dirty="0"/>
              <a:t>SE </a:t>
            </a:r>
            <a:r>
              <a:rPr lang="en-US" sz="1400" dirty="0"/>
              <a:t>= .20, </a:t>
            </a:r>
            <a:r>
              <a:rPr lang="en-US" sz="1400" i="1" dirty="0"/>
              <a:t>z </a:t>
            </a:r>
            <a:r>
              <a:rPr lang="en-US" sz="1400" dirty="0"/>
              <a:t>= 1.03)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6F1734F-1FA9-F44F-9A5C-759D0A17A07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78296" y="952322"/>
          <a:ext cx="10555356" cy="2009531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2391244">
                  <a:extLst>
                    <a:ext uri="{9D8B030D-6E8A-4147-A177-3AD203B41FA5}">
                      <a16:colId xmlns:a16="http://schemas.microsoft.com/office/drawing/2014/main" val="3336521806"/>
                    </a:ext>
                  </a:extLst>
                </a:gridCol>
                <a:gridCol w="1637406">
                  <a:extLst>
                    <a:ext uri="{9D8B030D-6E8A-4147-A177-3AD203B41FA5}">
                      <a16:colId xmlns:a16="http://schemas.microsoft.com/office/drawing/2014/main" val="2234723554"/>
                    </a:ext>
                  </a:extLst>
                </a:gridCol>
                <a:gridCol w="1434832">
                  <a:extLst>
                    <a:ext uri="{9D8B030D-6E8A-4147-A177-3AD203B41FA5}">
                      <a16:colId xmlns:a16="http://schemas.microsoft.com/office/drawing/2014/main" val="2639324459"/>
                    </a:ext>
                  </a:extLst>
                </a:gridCol>
                <a:gridCol w="1247109">
                  <a:extLst>
                    <a:ext uri="{9D8B030D-6E8A-4147-A177-3AD203B41FA5}">
                      <a16:colId xmlns:a16="http://schemas.microsoft.com/office/drawing/2014/main" val="1222684331"/>
                    </a:ext>
                  </a:extLst>
                </a:gridCol>
                <a:gridCol w="1469052">
                  <a:extLst>
                    <a:ext uri="{9D8B030D-6E8A-4147-A177-3AD203B41FA5}">
                      <a16:colId xmlns:a16="http://schemas.microsoft.com/office/drawing/2014/main" val="1786780771"/>
                    </a:ext>
                  </a:extLst>
                </a:gridCol>
                <a:gridCol w="1236540">
                  <a:extLst>
                    <a:ext uri="{9D8B030D-6E8A-4147-A177-3AD203B41FA5}">
                      <a16:colId xmlns:a16="http://schemas.microsoft.com/office/drawing/2014/main" val="4159573817"/>
                    </a:ext>
                  </a:extLst>
                </a:gridCol>
                <a:gridCol w="1139173">
                  <a:extLst>
                    <a:ext uri="{9D8B030D-6E8A-4147-A177-3AD203B41FA5}">
                      <a16:colId xmlns:a16="http://schemas.microsoft.com/office/drawing/2014/main" val="3246602724"/>
                    </a:ext>
                  </a:extLst>
                </a:gridCol>
              </a:tblGrid>
              <a:tr h="4439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 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Gill Sans MT" panose="020B0502020104020203" pitchFamily="34" charset="77"/>
                        </a:rPr>
                        <a:t>Expt. 1</a:t>
                      </a:r>
                      <a:endParaRPr lang="tr-TR" sz="1800" b="0" kern="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Gill Sans MT" panose="020B0502020104020203" pitchFamily="34" charset="77"/>
                        </a:rPr>
                        <a:t>Expt. 2</a:t>
                      </a:r>
                      <a:endParaRPr lang="tr-TR" sz="1800" b="0" kern="1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219145"/>
                  </a:ext>
                </a:extLst>
              </a:tr>
              <a:tr h="4439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 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LowInt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HighInt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Accuracy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ENC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DISC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Accuracy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7607998"/>
                  </a:ext>
                </a:extLst>
              </a:tr>
              <a:tr h="67777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Grammatical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2.59 (.05)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2.86 (.05)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78%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2.87 (.09)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2.69 (.09)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81%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541674"/>
                  </a:ext>
                </a:extLst>
              </a:tr>
              <a:tr h="4439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Ungrammatical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2.40 (.08)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2.48 (.08)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65%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2.63 (.08)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2.54 (.08)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66%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875240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EC190DC0-3614-0241-9C18-B91922B3D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0548" y="1"/>
            <a:ext cx="851452" cy="8322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C6D773-9CCD-0D44-A7A0-1311669B49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-398" t="2409" r="7229" b="25456"/>
          <a:stretch/>
        </p:blipFill>
        <p:spPr>
          <a:xfrm>
            <a:off x="0" y="-1"/>
            <a:ext cx="796508" cy="82224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CA3A84E-F7D5-EC43-BE8C-B4A8CDAF237F}"/>
              </a:ext>
            </a:extLst>
          </p:cNvPr>
          <p:cNvSpPr/>
          <p:nvPr/>
        </p:nvSpPr>
        <p:spPr>
          <a:xfrm>
            <a:off x="7154431" y="1396721"/>
            <a:ext cx="2431696" cy="155508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1721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E338D-1DA8-8A43-8665-318A97A4E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3054"/>
          </a:xfrm>
        </p:spPr>
        <p:txBody>
          <a:bodyPr/>
          <a:lstStyle/>
          <a:p>
            <a:r>
              <a:rPr lang="tr-TR" b="1" dirty="0"/>
              <a:t>       </a:t>
            </a:r>
            <a:r>
              <a:rPr lang="tr-TR" b="1" dirty="0" err="1">
                <a:solidFill>
                  <a:schemeClr val="accent1"/>
                </a:solidFill>
              </a:rPr>
              <a:t>Results</a:t>
            </a:r>
            <a:endParaRPr lang="tr-TR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0B60A6-647F-5840-9B70-C4C9EA46F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594" y="2842586"/>
            <a:ext cx="11866179" cy="4035289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" sz="800" dirty="0"/>
          </a:p>
          <a:p>
            <a:pPr marL="0" indent="0">
              <a:buNone/>
            </a:pPr>
            <a:r>
              <a:rPr lang="en" sz="2200" dirty="0"/>
              <a:t>Cumulative link mixed effects models </a:t>
            </a:r>
            <a:r>
              <a:rPr lang="en-US" sz="2200" dirty="0"/>
              <a:t>with R package </a:t>
            </a:r>
            <a:r>
              <a:rPr lang="en-US" sz="2200" i="1" dirty="0"/>
              <a:t>ordinal </a:t>
            </a:r>
            <a:r>
              <a:rPr lang="en-US" sz="2200" dirty="0"/>
              <a:t>(Christensen, 2018)</a:t>
            </a:r>
            <a:r>
              <a:rPr lang="en-US" sz="2200" i="1" dirty="0"/>
              <a:t> </a:t>
            </a:r>
            <a:r>
              <a:rPr lang="en-US" sz="2200" dirty="0"/>
              <a:t>showed:</a:t>
            </a:r>
          </a:p>
          <a:p>
            <a:pPr marL="0" indent="0">
              <a:buNone/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</a:rPr>
              <a:t>Expt. 1:      </a:t>
            </a:r>
            <a:r>
              <a:rPr lang="en-US" sz="2200" dirty="0"/>
              <a:t>HighInt &gt; LowInt 			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.40, </a:t>
            </a:r>
            <a:r>
              <a:rPr lang="en-US" sz="1400" i="1" dirty="0"/>
              <a:t>SE </a:t>
            </a:r>
            <a:r>
              <a:rPr lang="en-US" sz="1400" dirty="0"/>
              <a:t>= .13, </a:t>
            </a:r>
            <a:r>
              <a:rPr lang="en-US" sz="1400" i="1" dirty="0"/>
              <a:t>z </a:t>
            </a:r>
            <a:r>
              <a:rPr lang="en-US" sz="1400" dirty="0"/>
              <a:t>= 3.04)</a:t>
            </a:r>
          </a:p>
          <a:p>
            <a:pPr marL="0" indent="0">
              <a:buNone/>
            </a:pPr>
            <a:r>
              <a:rPr lang="en-US" sz="2200" dirty="0"/>
              <a:t>                Grammatical &gt; Ungrammatical 	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.36, </a:t>
            </a:r>
            <a:r>
              <a:rPr lang="en-US" sz="1400" i="1" dirty="0"/>
              <a:t>SE </a:t>
            </a:r>
            <a:r>
              <a:rPr lang="en-US" sz="1400" dirty="0"/>
              <a:t>= .17, </a:t>
            </a:r>
            <a:r>
              <a:rPr lang="en-US" sz="1400" i="1" dirty="0"/>
              <a:t>z </a:t>
            </a:r>
            <a:r>
              <a:rPr lang="en-US" sz="1400" dirty="0"/>
              <a:t>= 2.15)</a:t>
            </a:r>
          </a:p>
          <a:p>
            <a:pPr marL="0" indent="0">
              <a:buNone/>
            </a:pPr>
            <a:r>
              <a:rPr lang="en-US" sz="2200" dirty="0"/>
              <a:t>                HighInt: Grammatical &gt; Ungrammatical 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.54, </a:t>
            </a:r>
            <a:r>
              <a:rPr lang="en-US" sz="1400" i="1" dirty="0"/>
              <a:t>SE </a:t>
            </a:r>
            <a:r>
              <a:rPr lang="en-US" sz="1400" dirty="0"/>
              <a:t>= .22, </a:t>
            </a:r>
            <a:r>
              <a:rPr lang="en-US" sz="1400" i="1" dirty="0"/>
              <a:t>z </a:t>
            </a:r>
            <a:r>
              <a:rPr lang="en-US" sz="1400" dirty="0"/>
              <a:t>= 2.45)</a:t>
            </a:r>
          </a:p>
          <a:p>
            <a:pPr marL="0" indent="0">
              <a:buNone/>
            </a:pPr>
            <a:r>
              <a:rPr lang="en-US" sz="2200" dirty="0"/>
              <a:t>                LowInt: Grammatical = Ungrammatical 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.14, </a:t>
            </a:r>
            <a:r>
              <a:rPr lang="en-US" sz="1400" i="1" dirty="0"/>
              <a:t>SE </a:t>
            </a:r>
            <a:r>
              <a:rPr lang="en-US" sz="1400" dirty="0"/>
              <a:t>= .22, </a:t>
            </a:r>
            <a:r>
              <a:rPr lang="en-US" sz="1400" i="1" dirty="0"/>
              <a:t>z </a:t>
            </a:r>
            <a:r>
              <a:rPr lang="en-US" sz="1400" dirty="0"/>
              <a:t>= .67)</a:t>
            </a:r>
          </a:p>
          <a:p>
            <a:pPr marL="0" indent="0">
              <a:buNone/>
            </a:pPr>
            <a:r>
              <a:rPr lang="en-US" sz="2200" dirty="0">
                <a:solidFill>
                  <a:schemeClr val="accent4">
                    <a:lumMod val="50000"/>
                  </a:schemeClr>
                </a:solidFill>
              </a:rPr>
              <a:t>Expt. 2:      </a:t>
            </a:r>
            <a:r>
              <a:rPr lang="en-US" sz="2200" dirty="0"/>
              <a:t>ENC &gt; DISC 			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.25, </a:t>
            </a:r>
            <a:r>
              <a:rPr lang="en-US" sz="1400" i="1" dirty="0"/>
              <a:t>SE </a:t>
            </a:r>
            <a:r>
              <a:rPr lang="en-US" sz="1400" dirty="0"/>
              <a:t>= .14, </a:t>
            </a:r>
            <a:r>
              <a:rPr lang="en-US" sz="1400" i="1" dirty="0"/>
              <a:t>z </a:t>
            </a:r>
            <a:r>
              <a:rPr lang="en-US" sz="1400" dirty="0"/>
              <a:t>= 1.76)</a:t>
            </a:r>
          </a:p>
          <a:p>
            <a:pPr marL="0" indent="0">
              <a:buNone/>
            </a:pPr>
            <a:r>
              <a:rPr lang="en-US" sz="2200" dirty="0"/>
              <a:t>                Grammatical &gt; Ungrammatical 	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.36, </a:t>
            </a:r>
            <a:r>
              <a:rPr lang="en-US" sz="1400" i="1" dirty="0"/>
              <a:t>SE </a:t>
            </a:r>
            <a:r>
              <a:rPr lang="en-US" sz="1400" dirty="0"/>
              <a:t>= .19, </a:t>
            </a:r>
            <a:r>
              <a:rPr lang="en-US" sz="1400" i="1" dirty="0"/>
              <a:t>z </a:t>
            </a:r>
            <a:r>
              <a:rPr lang="en-US" sz="1400" dirty="0"/>
              <a:t>= 1.88)</a:t>
            </a:r>
          </a:p>
          <a:p>
            <a:pPr marL="0" indent="0">
              <a:buNone/>
            </a:pPr>
            <a:r>
              <a:rPr lang="en-US" sz="2200" dirty="0"/>
              <a:t>                ENC: Grammatical &gt; Ungrammatical 	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.48, </a:t>
            </a:r>
            <a:r>
              <a:rPr lang="en-US" sz="1400" i="1" dirty="0"/>
              <a:t>SE </a:t>
            </a:r>
            <a:r>
              <a:rPr lang="en-US" sz="1400" dirty="0"/>
              <a:t>= .25, </a:t>
            </a:r>
            <a:r>
              <a:rPr lang="en-US" sz="1400" i="1" dirty="0"/>
              <a:t>z </a:t>
            </a:r>
            <a:r>
              <a:rPr lang="en-US" sz="1400" dirty="0"/>
              <a:t>= 1.92)</a:t>
            </a:r>
          </a:p>
          <a:p>
            <a:pPr marL="0" indent="0">
              <a:buNone/>
            </a:pPr>
            <a:r>
              <a:rPr lang="en-US" sz="2200" dirty="0"/>
              <a:t>                DISC: Grammatical = Ungrammatical 		</a:t>
            </a:r>
            <a:r>
              <a:rPr lang="en-US" sz="1400" dirty="0"/>
              <a:t>(</a:t>
            </a:r>
            <a:r>
              <a:rPr lang="en-US" sz="1400" i="1" dirty="0"/>
              <a:t>β </a:t>
            </a:r>
            <a:r>
              <a:rPr lang="en-US" sz="1400" dirty="0"/>
              <a:t>= .21, </a:t>
            </a:r>
            <a:r>
              <a:rPr lang="en-US" sz="1400" i="1" dirty="0"/>
              <a:t>SE </a:t>
            </a:r>
            <a:r>
              <a:rPr lang="en-US" sz="1400" dirty="0"/>
              <a:t>= .20, </a:t>
            </a:r>
            <a:r>
              <a:rPr lang="en-US" sz="1400" i="1" dirty="0"/>
              <a:t>z </a:t>
            </a:r>
            <a:r>
              <a:rPr lang="en-US" sz="1400" dirty="0"/>
              <a:t>= 1.03)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6F1734F-1FA9-F44F-9A5C-759D0A17A07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78296" y="952322"/>
          <a:ext cx="10555356" cy="2009531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2391244">
                  <a:extLst>
                    <a:ext uri="{9D8B030D-6E8A-4147-A177-3AD203B41FA5}">
                      <a16:colId xmlns:a16="http://schemas.microsoft.com/office/drawing/2014/main" val="3336521806"/>
                    </a:ext>
                  </a:extLst>
                </a:gridCol>
                <a:gridCol w="1637406">
                  <a:extLst>
                    <a:ext uri="{9D8B030D-6E8A-4147-A177-3AD203B41FA5}">
                      <a16:colId xmlns:a16="http://schemas.microsoft.com/office/drawing/2014/main" val="2234723554"/>
                    </a:ext>
                  </a:extLst>
                </a:gridCol>
                <a:gridCol w="1434832">
                  <a:extLst>
                    <a:ext uri="{9D8B030D-6E8A-4147-A177-3AD203B41FA5}">
                      <a16:colId xmlns:a16="http://schemas.microsoft.com/office/drawing/2014/main" val="2639324459"/>
                    </a:ext>
                  </a:extLst>
                </a:gridCol>
                <a:gridCol w="1247109">
                  <a:extLst>
                    <a:ext uri="{9D8B030D-6E8A-4147-A177-3AD203B41FA5}">
                      <a16:colId xmlns:a16="http://schemas.microsoft.com/office/drawing/2014/main" val="1222684331"/>
                    </a:ext>
                  </a:extLst>
                </a:gridCol>
                <a:gridCol w="1469052">
                  <a:extLst>
                    <a:ext uri="{9D8B030D-6E8A-4147-A177-3AD203B41FA5}">
                      <a16:colId xmlns:a16="http://schemas.microsoft.com/office/drawing/2014/main" val="1786780771"/>
                    </a:ext>
                  </a:extLst>
                </a:gridCol>
                <a:gridCol w="1236540">
                  <a:extLst>
                    <a:ext uri="{9D8B030D-6E8A-4147-A177-3AD203B41FA5}">
                      <a16:colId xmlns:a16="http://schemas.microsoft.com/office/drawing/2014/main" val="4159573817"/>
                    </a:ext>
                  </a:extLst>
                </a:gridCol>
                <a:gridCol w="1139173">
                  <a:extLst>
                    <a:ext uri="{9D8B030D-6E8A-4147-A177-3AD203B41FA5}">
                      <a16:colId xmlns:a16="http://schemas.microsoft.com/office/drawing/2014/main" val="3246602724"/>
                    </a:ext>
                  </a:extLst>
                </a:gridCol>
              </a:tblGrid>
              <a:tr h="4439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 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Gill Sans MT" panose="020B0502020104020203" pitchFamily="34" charset="77"/>
                        </a:rPr>
                        <a:t>Expt. 1</a:t>
                      </a:r>
                      <a:endParaRPr lang="tr-TR" sz="1800" b="0" kern="1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kern="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Gill Sans MT" panose="020B0502020104020203" pitchFamily="34" charset="77"/>
                        </a:rPr>
                        <a:t>Expt. 2</a:t>
                      </a:r>
                      <a:endParaRPr lang="tr-TR" sz="1800" b="0" kern="1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219145"/>
                  </a:ext>
                </a:extLst>
              </a:tr>
              <a:tr h="4439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 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LowInt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HighInt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Accuracy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ENC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DISC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Accuracy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7607998"/>
                  </a:ext>
                </a:extLst>
              </a:tr>
              <a:tr h="67777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Grammatical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2.59 (.05)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2.86 (.05)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78%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2.87 (.09)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2.69 (.09)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81%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541674"/>
                  </a:ext>
                </a:extLst>
              </a:tr>
              <a:tr h="4439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Ungrammatical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2.40 (.08)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2.48 (.08)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65%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2.63 (.08)</a:t>
                      </a:r>
                      <a:endParaRPr lang="tr-TR" sz="1800" kern="10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2.54 (.08)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solidFill>
                            <a:schemeClr val="tx1"/>
                          </a:solidFill>
                          <a:effectLst/>
                          <a:latin typeface="Gill Sans MT" panose="020B0502020104020203" pitchFamily="34" charset="77"/>
                        </a:rPr>
                        <a:t>66%</a:t>
                      </a:r>
                      <a:endParaRPr lang="tr-TR" sz="1800" kern="100" dirty="0">
                        <a:solidFill>
                          <a:schemeClr val="tx1"/>
                        </a:solidFill>
                        <a:effectLst/>
                        <a:latin typeface="Gill Sans MT" panose="020B0502020104020203" pitchFamily="34" charset="77"/>
                        <a:ea typeface="Noto Sans CJK SC"/>
                        <a:cs typeface="Lohit Devanaga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875240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EC190DC0-3614-0241-9C18-B91922B3D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0548" y="1"/>
            <a:ext cx="851452" cy="8322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C6D773-9CCD-0D44-A7A0-1311669B49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-398" t="2409" r="7229" b="25456"/>
          <a:stretch/>
        </p:blipFill>
        <p:spPr>
          <a:xfrm>
            <a:off x="0" y="-1"/>
            <a:ext cx="796508" cy="82224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CA3A84E-F7D5-EC43-BE8C-B4A8CDAF237F}"/>
              </a:ext>
            </a:extLst>
          </p:cNvPr>
          <p:cNvSpPr/>
          <p:nvPr/>
        </p:nvSpPr>
        <p:spPr>
          <a:xfrm>
            <a:off x="7174534" y="1396721"/>
            <a:ext cx="1075155" cy="155508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774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2965</TotalTime>
  <Words>923</Words>
  <Application>Microsoft Macintosh PowerPoint</Application>
  <PresentationFormat>Widescreen</PresentationFormat>
  <Paragraphs>277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Gill Sans MT</vt:lpstr>
      <vt:lpstr>Office Theme</vt:lpstr>
      <vt:lpstr>Missing-verb illusion  in Turkish center-embeddings?  An investigation of case interference  and phrase lengths</vt:lpstr>
      <vt:lpstr>       Introduction</vt:lpstr>
      <vt:lpstr>        The Present Study</vt:lpstr>
      <vt:lpstr>       Expts. 1 &amp; 2: Materials &amp; Procedure</vt:lpstr>
      <vt:lpstr>       Results</vt:lpstr>
      <vt:lpstr>       Results</vt:lpstr>
      <vt:lpstr>       Results</vt:lpstr>
      <vt:lpstr>       Results</vt:lpstr>
      <vt:lpstr>       Results</vt:lpstr>
      <vt:lpstr>       Results</vt:lpstr>
      <vt:lpstr>       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Missing-verb illusion  in Turkish center-embeddings?  An investigation of case interference  and phrase lengths</dc:title>
  <dc:creator>Microsoft Office User</dc:creator>
  <cp:lastModifiedBy>Microsoft Office User</cp:lastModifiedBy>
  <cp:revision>75</cp:revision>
  <dcterms:created xsi:type="dcterms:W3CDTF">2020-08-26T12:46:30Z</dcterms:created>
  <dcterms:modified xsi:type="dcterms:W3CDTF">2020-08-31T15:39:12Z</dcterms:modified>
</cp:coreProperties>
</file>